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563" r:id="rId2"/>
    <p:sldId id="389" r:id="rId3"/>
    <p:sldId id="560" r:id="rId4"/>
    <p:sldId id="546" r:id="rId5"/>
    <p:sldId id="562" r:id="rId6"/>
    <p:sldId id="554" r:id="rId7"/>
    <p:sldId id="442" r:id="rId8"/>
    <p:sldId id="427" r:id="rId9"/>
    <p:sldId id="428" r:id="rId10"/>
    <p:sldId id="347" r:id="rId11"/>
    <p:sldId id="349" r:id="rId12"/>
    <p:sldId id="352" r:id="rId13"/>
    <p:sldId id="353" r:id="rId14"/>
    <p:sldId id="529" r:id="rId15"/>
    <p:sldId id="466" r:id="rId16"/>
    <p:sldId id="558" r:id="rId17"/>
    <p:sldId id="548" r:id="rId18"/>
    <p:sldId id="56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9" autoAdjust="0"/>
    <p:restoredTop sz="94660"/>
  </p:normalViewPr>
  <p:slideViewPr>
    <p:cSldViewPr snapToGrid="0">
      <p:cViewPr varScale="1">
        <p:scale>
          <a:sx n="80" d="100"/>
          <a:sy n="80" d="100"/>
        </p:scale>
        <p:origin x="-906" y="-8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313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6DF1EC3-5848-4BA3-8FC8-C3E47CFE3D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702A04A3-3182-4887-A00A-A167395760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B3C1C-5C07-4702-8CE3-D25816E577DC}" type="datetimeFigureOut">
              <a:rPr lang="en-US" smtClean="0"/>
              <a:t>6/26/2020</a:t>
            </a:fld>
            <a:endParaRPr lang="en-US"/>
          </a:p>
        </p:txBody>
      </p:sp>
      <p:sp>
        <p:nvSpPr>
          <p:cNvPr id="4" name="Footer Placeholder 3">
            <a:extLst>
              <a:ext uri="{FF2B5EF4-FFF2-40B4-BE49-F238E27FC236}">
                <a16:creationId xmlns:a16="http://schemas.microsoft.com/office/drawing/2014/main" xmlns="" id="{1D18B6B0-A820-4FC7-BFA3-2910462022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D6D5ADFD-E8C8-4C29-BFFB-D459D16AF1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9B4CE7-C52B-4120-B0EC-99336E4ADC59}" type="slidenum">
              <a:rPr lang="en-US" smtClean="0"/>
              <a:t>‹#›</a:t>
            </a:fld>
            <a:endParaRPr lang="en-US"/>
          </a:p>
        </p:txBody>
      </p:sp>
    </p:spTree>
    <p:extLst>
      <p:ext uri="{BB962C8B-B14F-4D97-AF65-F5344CB8AC3E}">
        <p14:creationId xmlns:p14="http://schemas.microsoft.com/office/powerpoint/2010/main" val="3722462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3018B-333F-47D8-B3A3-E658F4AC1BC8}" type="datetimeFigureOut">
              <a:rPr lang="en-US" smtClean="0"/>
              <a:t>6/26/2020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C5673-FB93-4981-9470-0856E62A9675}" type="slidenum">
              <a:rPr lang="en-US" smtClean="0"/>
              <a:t>‹#›</a:t>
            </a:fld>
            <a:endParaRPr lang="en-US"/>
          </a:p>
        </p:txBody>
      </p:sp>
    </p:spTree>
    <p:extLst>
      <p:ext uri="{BB962C8B-B14F-4D97-AF65-F5344CB8AC3E}">
        <p14:creationId xmlns:p14="http://schemas.microsoft.com/office/powerpoint/2010/main" val="1161741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5C5673-FB93-4981-9470-0856E62A9675}" type="slidenum">
              <a:rPr lang="en-US" smtClean="0"/>
              <a:t>2</a:t>
            </a:fld>
            <a:endParaRPr lang="en-US"/>
          </a:p>
        </p:txBody>
      </p:sp>
    </p:spTree>
    <p:extLst>
      <p:ext uri="{BB962C8B-B14F-4D97-AF65-F5344CB8AC3E}">
        <p14:creationId xmlns:p14="http://schemas.microsoft.com/office/powerpoint/2010/main" val="171663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38BAD-D7FD-4440-929A-EB2C2AB00DA0}" type="slidenum">
              <a:rPr lang="en-US" smtClean="0"/>
              <a:t>7</a:t>
            </a:fld>
            <a:endParaRPr lang="en-US"/>
          </a:p>
        </p:txBody>
      </p:sp>
    </p:spTree>
    <p:extLst>
      <p:ext uri="{BB962C8B-B14F-4D97-AF65-F5344CB8AC3E}">
        <p14:creationId xmlns:p14="http://schemas.microsoft.com/office/powerpoint/2010/main" val="4081293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first type of Medical plans to choose from are Medicare Advantage plans.  Once enrolled you will receive one card in the mail to use for all you medical needs, including hospital care, doctor care, and drugs.  Typically, MA plan premiums are much lower than Medicare Supplement plans.  This means you could enroll in a quality plan, that covers all your needs for a much lower premium.  In fact. There are a lot of MA plans that are zero premium.  This means you pay nothing to enroll in plan.  You only pay when you are using the plan, like copays when you visit the doctor.  This also means you could use your premium saving in your HRA for other things like copays for drugs, medical, and vision and dental plans.  MA plans are network based plans, like HMO’s and PPO’s.  One advantage to network type plans is coordinated care.  This means that all the doctors in the network you are seeing are always communicating with each other, telling each other exactly what types of services they are providing to you.  Many MA plans offer additional benefits for vision, dental and hearing, but keep in mind these additional benefits are limited.  We do offer individual, comprehensive vision and dental plans to choose from on our website or explained to you from your BA</a:t>
            </a:r>
          </a:p>
          <a:p>
            <a:endParaRPr lang="en-US" dirty="0"/>
          </a:p>
        </p:txBody>
      </p:sp>
      <p:sp>
        <p:nvSpPr>
          <p:cNvPr id="4" name="Slide Number Placeholder 3"/>
          <p:cNvSpPr>
            <a:spLocks noGrp="1"/>
          </p:cNvSpPr>
          <p:nvPr>
            <p:ph type="sldNum" sz="quarter" idx="10"/>
          </p:nvPr>
        </p:nvSpPr>
        <p:spPr/>
        <p:txBody>
          <a:bodyPr/>
          <a:lstStyle/>
          <a:p>
            <a:fld id="{5E838BAD-D7FD-4440-929A-EB2C2AB00DA0}" type="slidenum">
              <a:rPr lang="en-US" smtClean="0"/>
              <a:t>14</a:t>
            </a:fld>
            <a:endParaRPr lang="en-US"/>
          </a:p>
        </p:txBody>
      </p:sp>
    </p:spTree>
    <p:extLst>
      <p:ext uri="{BB962C8B-B14F-4D97-AF65-F5344CB8AC3E}">
        <p14:creationId xmlns:p14="http://schemas.microsoft.com/office/powerpoint/2010/main" val="239031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The other type of medical plans are called Medicare supplement plans.  These type of plans run side by side with Medicare parts A and B.  Medicare pays first, the supplement pays second.   These plans typically have a higher premium than Medicare advantage plans, but pay more out of pocket cost up front.  They do not have networks, which means you can go to any doctor or medical facility in the country that accepts Medicare patients</a:t>
            </a:r>
          </a:p>
          <a:p>
            <a:endParaRPr lang="en-US" sz="1600" dirty="0"/>
          </a:p>
        </p:txBody>
      </p:sp>
      <p:sp>
        <p:nvSpPr>
          <p:cNvPr id="4" name="Slide Number Placeholder 3"/>
          <p:cNvSpPr>
            <a:spLocks noGrp="1"/>
          </p:cNvSpPr>
          <p:nvPr>
            <p:ph type="sldNum" sz="quarter" idx="10"/>
          </p:nvPr>
        </p:nvSpPr>
        <p:spPr/>
        <p:txBody>
          <a:bodyPr/>
          <a:lstStyle/>
          <a:p>
            <a:fld id="{5E838BAD-D7FD-4440-929A-EB2C2AB00DA0}" type="slidenum">
              <a:rPr lang="en-US" smtClean="0"/>
              <a:t>15</a:t>
            </a:fld>
            <a:endParaRPr lang="en-US"/>
          </a:p>
        </p:txBody>
      </p:sp>
    </p:spTree>
    <p:extLst>
      <p:ext uri="{BB962C8B-B14F-4D97-AF65-F5344CB8AC3E}">
        <p14:creationId xmlns:p14="http://schemas.microsoft.com/office/powerpoint/2010/main" val="334483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b="0" dirty="0">
                <a:solidFill>
                  <a:srgbClr val="000000"/>
                </a:solidFill>
              </a:rPr>
              <a:t>Many people think they need to go to Medicare or Social Security to purchase a Part D Prescription Drug Plan.  This is not true.  All Part D plans are administered through Private insurance companies like BCBS, Express Scripts, </a:t>
            </a:r>
            <a:r>
              <a:rPr lang="en-US" b="0" dirty="0" err="1">
                <a:solidFill>
                  <a:srgbClr val="000000"/>
                </a:solidFill>
              </a:rPr>
              <a:t>Silverscripts</a:t>
            </a:r>
            <a:r>
              <a:rPr lang="en-US" b="0" dirty="0">
                <a:solidFill>
                  <a:srgbClr val="000000"/>
                </a:solidFill>
              </a:rPr>
              <a:t>, act.  </a:t>
            </a:r>
          </a:p>
          <a:p>
            <a:pPr defTabSz="914350">
              <a:defRPr/>
            </a:pPr>
            <a:endParaRPr lang="en-US" b="0" dirty="0">
              <a:solidFill>
                <a:srgbClr val="000000"/>
              </a:solidFill>
            </a:endParaRPr>
          </a:p>
          <a:p>
            <a:pPr defTabSz="914350">
              <a:defRPr/>
            </a:pPr>
            <a:r>
              <a:rPr lang="en-US" b="0" dirty="0">
                <a:solidFill>
                  <a:srgbClr val="000000"/>
                </a:solidFill>
              </a:rPr>
              <a:t>Just like we help you with finding a Medicare Advantage or </a:t>
            </a:r>
            <a:r>
              <a:rPr lang="en-US" b="0" dirty="0" err="1">
                <a:solidFill>
                  <a:srgbClr val="000000"/>
                </a:solidFill>
              </a:rPr>
              <a:t>Medigap</a:t>
            </a:r>
            <a:r>
              <a:rPr lang="en-US" b="0" dirty="0">
                <a:solidFill>
                  <a:srgbClr val="000000"/>
                </a:solidFill>
              </a:rPr>
              <a:t> plan, we can also assist you in finding a Part D Prescription Drug Plan.</a:t>
            </a:r>
          </a:p>
          <a:p>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2019 There are still four stages to a prescription drug plan for.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All Prescription drug plans and Medicare Advantage prescription drug plans work under the same basic structure, which is shown in this chart.</a:t>
            </a:r>
          </a:p>
          <a:p>
            <a:pPr>
              <a:spcBef>
                <a:spcPts val="0"/>
              </a:spcBef>
              <a:spcAft>
                <a:spcPts val="1200"/>
              </a:spcAft>
            </a:pPr>
            <a:endParaRPr lang="en-US" dirty="0"/>
          </a:p>
          <a:p>
            <a:pPr>
              <a:spcBef>
                <a:spcPts val="0"/>
              </a:spcBef>
              <a:spcAft>
                <a:spcPts val="1200"/>
              </a:spcAft>
            </a:pPr>
            <a:r>
              <a:rPr lang="en-US" dirty="0"/>
              <a:t>With Part D plans, you may pay higher out-of-pocket costs while you are in the donut hole depending upon your prescription needs. Most retirees will never reach the donut hole, but for those that do, prescription drug costs will be higher for a period of time. </a:t>
            </a:r>
          </a:p>
          <a:p>
            <a:pPr>
              <a:spcBef>
                <a:spcPts val="0"/>
              </a:spcBef>
              <a:spcAft>
                <a:spcPts val="1200"/>
              </a:spcAft>
            </a:pPr>
            <a:endParaRPr lang="en-US" dirty="0"/>
          </a:p>
          <a:p>
            <a:pPr lvl="0">
              <a:spcBef>
                <a:spcPts val="0"/>
              </a:spcBef>
              <a:spcAft>
                <a:spcPts val="1200"/>
              </a:spcAft>
            </a:pPr>
            <a:r>
              <a:rPr lang="en-US" dirty="0"/>
              <a:t>The Benefits Advisor will review this with you in detail during your phone appointment. This is why it’s very important to let the Benefits Advisor know what drugs you are taking. When you provide your drug information, the Benefits Advisor can give you detailed information about how much your drug out-of-pocket cost will be for that calendar year, and help you determine which drug plans have the most competitive pricing for the specific drugs you are taking. You might be surprised how much the cost of a single drug can vary depending on which provider you choose.</a:t>
            </a:r>
          </a:p>
          <a:p>
            <a:pPr lvl="0">
              <a:spcBef>
                <a:spcPts val="0"/>
              </a:spcBef>
              <a:spcAft>
                <a:spcPts val="1200"/>
              </a:spcAft>
            </a:pPr>
            <a:endParaRPr lang="en-US" dirty="0"/>
          </a:p>
          <a:p>
            <a:r>
              <a:rPr lang="en-US" dirty="0">
                <a:latin typeface="Arial" panose="020B0604020202020204" pitchFamily="34" charset="0"/>
                <a:cs typeface="Arial" panose="020B0604020202020204" pitchFamily="34" charset="0"/>
              </a:rPr>
              <a:t>The Prescription drug plans were first implemented back in 2006, along with the Donut Hole.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Each year since 2010 the Donut Hole has been slowly </a:t>
            </a:r>
            <a:r>
              <a:rPr lang="en-US" b="1" dirty="0">
                <a:latin typeface="Arial" panose="020B0604020202020204" pitchFamily="34" charset="0"/>
                <a:cs typeface="Arial" panose="020B0604020202020204" pitchFamily="34" charset="0"/>
              </a:rPr>
              <a:t>SHRINKING,</a:t>
            </a:r>
            <a:r>
              <a:rPr lang="en-US" dirty="0">
                <a:latin typeface="Arial" panose="020B0604020202020204" pitchFamily="34" charset="0"/>
                <a:cs typeface="Arial" panose="020B0604020202020204" pitchFamily="34" charset="0"/>
              </a:rPr>
              <a:t> which is a good thing financially for you, and in 2019 the donut hole is changing to reduce the cost of Brand name drugs, and then in 2020 will reduce the cost of generics drugs.  Where you will just pay a 25% cost of your medications.  </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E838BAD-D7FD-4440-929A-EB2C2AB00DA0}" type="slidenum">
              <a:rPr lang="en-US" smtClean="0"/>
              <a:t>16</a:t>
            </a:fld>
            <a:endParaRPr lang="en-US"/>
          </a:p>
        </p:txBody>
      </p:sp>
    </p:spTree>
    <p:extLst>
      <p:ext uri="{BB962C8B-B14F-4D97-AF65-F5344CB8AC3E}">
        <p14:creationId xmlns:p14="http://schemas.microsoft.com/office/powerpoint/2010/main" val="398161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a:t>
            </a:r>
            <a:r>
              <a:rPr lang="en-US" baseline="0" dirty="0"/>
              <a:t> turning 65 have something called the Initial Enrollment Period. This is the time period during which you will compare and enroll in the individual Medicare plan options through the Aon Retiree Health Exchange. </a:t>
            </a:r>
          </a:p>
          <a:p>
            <a:endParaRPr lang="en-US" baseline="0" dirty="0"/>
          </a:p>
          <a:p>
            <a:pPr defTabSz="922995">
              <a:defRPr/>
            </a:pPr>
            <a:r>
              <a:rPr lang="en-US" baseline="0" dirty="0"/>
              <a:t>Once you are enrolled in the individual Medicare plan options, you are able to shop around and change your Medicare Advantage plan and Part D drug plan during the Open Enrollment Period each year. This occurs between October 15th and December 7th each year. The Aon Retiree Health Exchange will mail you communications well before Open Enrollment each year for you to call in to set up a time to speak to a Benefits Advisor about the different plan options for the next year. They will help you decide which plans will be the right plans for you moving forward. Keep in mind, if you like the plans that you are enrolled in, they will automatically roll over year after year as long as you pay your premium and that plan is still available. This Open Enrollment Period also applies to anyone that is already in the open market.</a:t>
            </a:r>
          </a:p>
          <a:p>
            <a:endParaRPr lang="en-US" dirty="0"/>
          </a:p>
        </p:txBody>
      </p:sp>
      <p:sp>
        <p:nvSpPr>
          <p:cNvPr id="4" name="Slide Number Placeholder 3"/>
          <p:cNvSpPr>
            <a:spLocks noGrp="1"/>
          </p:cNvSpPr>
          <p:nvPr>
            <p:ph type="sldNum" sz="quarter" idx="10"/>
          </p:nvPr>
        </p:nvSpPr>
        <p:spPr/>
        <p:txBody>
          <a:bodyPr/>
          <a:lstStyle/>
          <a:p>
            <a:fld id="{5E838BAD-D7FD-4440-929A-EB2C2AB00DA0}" type="slidenum">
              <a:rPr lang="en-US" smtClean="0"/>
              <a:t>17</a:t>
            </a:fld>
            <a:endParaRPr lang="en-US" dirty="0"/>
          </a:p>
        </p:txBody>
      </p:sp>
    </p:spTree>
    <p:extLst>
      <p:ext uri="{BB962C8B-B14F-4D97-AF65-F5344CB8AC3E}">
        <p14:creationId xmlns:p14="http://schemas.microsoft.com/office/powerpoint/2010/main" val="4040076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4323" name="Picture 3" descr="C:\Users\ah02609\AppData\Local\Microsoft\Windows\Temporary Internet Files\Content.IE5\ROF88C1B\87756315.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92" t="7497" r="3152" b="34402"/>
          <a:stretch/>
        </p:blipFill>
        <p:spPr bwMode="auto">
          <a:xfrm>
            <a:off x="447259" y="457199"/>
            <a:ext cx="8408504" cy="35433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2400" y="6080125"/>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89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457200" y="6343650"/>
            <a:ext cx="5573713" cy="285750"/>
          </a:xfrm>
          <a:prstGeom prst="rect">
            <a:avLst/>
          </a:prstGeom>
        </p:spPr>
        <p:txBody>
          <a:bodyPr/>
          <a:lstStyle>
            <a:lvl1pPr>
              <a:defRPr b="1">
                <a:solidFill>
                  <a:schemeClr val="bg2"/>
                </a:solidFill>
                <a:latin typeface="Arial" charset="0"/>
                <a:ea typeface="MS PGothic" pitchFamily="34" charset="-128"/>
              </a:defRPr>
            </a:lvl1pPr>
          </a:lstStyle>
          <a:p>
            <a:pPr>
              <a:defRPr/>
            </a:pPr>
            <a:r>
              <a:rPr lang="en-US">
                <a:solidFill>
                  <a:schemeClr val="tx1"/>
                </a:solidFill>
              </a:rPr>
              <a:t>Consulting  </a:t>
            </a:r>
            <a:r>
              <a:rPr lang="en-US" b="0"/>
              <a:t>|  Health &amp; Benefits</a:t>
            </a:r>
          </a:p>
          <a:p>
            <a:pPr>
              <a:defRPr/>
            </a:pPr>
            <a:r>
              <a:rPr lang="en-US" b="0"/>
              <a:t>INPZ022PPT/PY14/Internal/002-J8-02609  01/2014</a:t>
            </a:r>
          </a:p>
        </p:txBody>
      </p:sp>
      <p:sp>
        <p:nvSpPr>
          <p:cNvPr id="5" name="Rectangle 6"/>
          <p:cNvSpPr>
            <a:spLocks noGrp="1" noChangeArrowheads="1"/>
          </p:cNvSpPr>
          <p:nvPr>
            <p:ph type="sldNum" sz="quarter" idx="11"/>
          </p:nvPr>
        </p:nvSpPr>
        <p:spPr>
          <a:xfrm>
            <a:off x="6448425" y="6327775"/>
            <a:ext cx="295275" cy="301625"/>
          </a:xfrm>
          <a:prstGeom prst="rect">
            <a:avLst/>
          </a:prstGeom>
        </p:spPr>
        <p:txBody>
          <a:bodyPr/>
          <a:lstStyle>
            <a:lvl1pPr>
              <a:defRPr>
                <a:latin typeface="Arial" charset="0"/>
                <a:ea typeface="MS PGothic" pitchFamily="34" charset="-128"/>
              </a:defRPr>
            </a:lvl1pPr>
          </a:lstStyle>
          <a:p>
            <a:pPr>
              <a:defRPr/>
            </a:pPr>
            <a:fld id="{6C24E64D-0952-469E-9CDC-126FBCD6FFFB}" type="slidenum">
              <a:rPr lang="en-US"/>
              <a:pPr>
                <a:defRPr/>
              </a:pPr>
              <a:t>‹#›</a:t>
            </a:fld>
            <a:endParaRPr lang="en-US" dirty="0"/>
          </a:p>
        </p:txBody>
      </p:sp>
    </p:spTree>
    <p:extLst>
      <p:ext uri="{BB962C8B-B14F-4D97-AF65-F5344CB8AC3E}">
        <p14:creationId xmlns:p14="http://schemas.microsoft.com/office/powerpoint/2010/main" val="48950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457200" y="6343650"/>
            <a:ext cx="5573713" cy="285750"/>
          </a:xfrm>
          <a:prstGeom prst="rect">
            <a:avLst/>
          </a:prstGeom>
        </p:spPr>
        <p:txBody>
          <a:bodyPr/>
          <a:lstStyle>
            <a:lvl1pPr>
              <a:defRPr b="1">
                <a:solidFill>
                  <a:schemeClr val="bg2"/>
                </a:solidFill>
                <a:latin typeface="Arial" charset="0"/>
                <a:ea typeface="MS PGothic" pitchFamily="34" charset="-128"/>
              </a:defRPr>
            </a:lvl1pPr>
          </a:lstStyle>
          <a:p>
            <a:pPr>
              <a:defRPr/>
            </a:pPr>
            <a:r>
              <a:rPr lang="en-US">
                <a:solidFill>
                  <a:schemeClr val="tx1"/>
                </a:solidFill>
              </a:rPr>
              <a:t>Consulting  </a:t>
            </a:r>
            <a:r>
              <a:rPr lang="en-US" b="0"/>
              <a:t>|  Health &amp; Benefits</a:t>
            </a:r>
          </a:p>
          <a:p>
            <a:pPr>
              <a:defRPr/>
            </a:pPr>
            <a:r>
              <a:rPr lang="en-US" b="0"/>
              <a:t>INPZ022PPT/PY14/Internal/002-J8-02609  01/2014</a:t>
            </a:r>
          </a:p>
        </p:txBody>
      </p:sp>
      <p:sp>
        <p:nvSpPr>
          <p:cNvPr id="5" name="Rectangle 6"/>
          <p:cNvSpPr>
            <a:spLocks noGrp="1" noChangeArrowheads="1"/>
          </p:cNvSpPr>
          <p:nvPr>
            <p:ph type="sldNum" sz="quarter" idx="11"/>
          </p:nvPr>
        </p:nvSpPr>
        <p:spPr>
          <a:xfrm>
            <a:off x="6448425" y="6327775"/>
            <a:ext cx="295275" cy="301625"/>
          </a:xfrm>
          <a:prstGeom prst="rect">
            <a:avLst/>
          </a:prstGeom>
        </p:spPr>
        <p:txBody>
          <a:bodyPr/>
          <a:lstStyle>
            <a:lvl1pPr>
              <a:defRPr>
                <a:latin typeface="Arial" charset="0"/>
                <a:ea typeface="MS PGothic" pitchFamily="34" charset="-128"/>
              </a:defRPr>
            </a:lvl1pPr>
          </a:lstStyle>
          <a:p>
            <a:pPr>
              <a:defRPr/>
            </a:pPr>
            <a:fld id="{548F19BB-9261-4018-BD9E-0D6D21218AB5}" type="slidenum">
              <a:rPr lang="en-US"/>
              <a:pPr>
                <a:defRPr/>
              </a:pPr>
              <a:t>‹#›</a:t>
            </a:fld>
            <a:endParaRPr lang="en-US" dirty="0"/>
          </a:p>
        </p:txBody>
      </p:sp>
    </p:spTree>
    <p:extLst>
      <p:ext uri="{BB962C8B-B14F-4D97-AF65-F5344CB8AC3E}">
        <p14:creationId xmlns:p14="http://schemas.microsoft.com/office/powerpoint/2010/main" val="894490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240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457200" y="6343650"/>
            <a:ext cx="5573713" cy="285750"/>
          </a:xfrm>
          <a:prstGeom prst="rect">
            <a:avLst/>
          </a:prstGeom>
        </p:spPr>
        <p:txBody>
          <a:bodyPr/>
          <a:lstStyle>
            <a:lvl1pPr>
              <a:defRPr b="1">
                <a:solidFill>
                  <a:schemeClr val="bg2"/>
                </a:solidFill>
                <a:latin typeface="Arial" charset="0"/>
                <a:ea typeface="MS PGothic" pitchFamily="34" charset="-128"/>
              </a:defRPr>
            </a:lvl1pPr>
          </a:lstStyle>
          <a:p>
            <a:pPr>
              <a:defRPr/>
            </a:pPr>
            <a:r>
              <a:rPr lang="en-US">
                <a:solidFill>
                  <a:schemeClr val="tx1"/>
                </a:solidFill>
              </a:rPr>
              <a:t>Consulting  </a:t>
            </a:r>
            <a:r>
              <a:rPr lang="en-US" b="0"/>
              <a:t>|  Health &amp; Benefits</a:t>
            </a:r>
          </a:p>
          <a:p>
            <a:pPr>
              <a:defRPr/>
            </a:pPr>
            <a:r>
              <a:rPr lang="en-US" b="0"/>
              <a:t>INPZ022PPT/PY14/Internal/002-J8-02609  01/2014</a:t>
            </a:r>
          </a:p>
        </p:txBody>
      </p:sp>
      <p:sp>
        <p:nvSpPr>
          <p:cNvPr id="5" name="Rectangle 6"/>
          <p:cNvSpPr>
            <a:spLocks noGrp="1" noChangeArrowheads="1"/>
          </p:cNvSpPr>
          <p:nvPr>
            <p:ph type="sldNum" sz="quarter" idx="11"/>
          </p:nvPr>
        </p:nvSpPr>
        <p:spPr>
          <a:xfrm>
            <a:off x="6448425" y="6327775"/>
            <a:ext cx="295275" cy="301625"/>
          </a:xfrm>
          <a:prstGeom prst="rect">
            <a:avLst/>
          </a:prstGeom>
        </p:spPr>
        <p:txBody>
          <a:bodyPr/>
          <a:lstStyle>
            <a:lvl1pPr>
              <a:defRPr>
                <a:latin typeface="Arial" charset="0"/>
                <a:ea typeface="MS PGothic" pitchFamily="34" charset="-128"/>
              </a:defRPr>
            </a:lvl1pPr>
          </a:lstStyle>
          <a:p>
            <a:pPr>
              <a:defRPr/>
            </a:pPr>
            <a:fld id="{C0596019-7531-4EEB-A0B4-20700C5B3618}" type="slidenum">
              <a:rPr lang="en-US"/>
              <a:pPr>
                <a:defRPr/>
              </a:pPr>
              <a:t>‹#›</a:t>
            </a:fld>
            <a:endParaRPr lang="en-US" dirty="0"/>
          </a:p>
        </p:txBody>
      </p:sp>
    </p:spTree>
    <p:extLst>
      <p:ext uri="{BB962C8B-B14F-4D97-AF65-F5344CB8AC3E}">
        <p14:creationId xmlns:p14="http://schemas.microsoft.com/office/powerpoint/2010/main" val="215938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4588"/>
            <a:ext cx="4038600" cy="4951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4588"/>
            <a:ext cx="4038600" cy="4951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457200" y="6343650"/>
            <a:ext cx="5573713" cy="285750"/>
          </a:xfrm>
          <a:prstGeom prst="rect">
            <a:avLst/>
          </a:prstGeom>
        </p:spPr>
        <p:txBody>
          <a:bodyPr/>
          <a:lstStyle>
            <a:lvl1pPr>
              <a:defRPr b="1">
                <a:solidFill>
                  <a:schemeClr val="bg2"/>
                </a:solidFill>
                <a:latin typeface="Arial" charset="0"/>
                <a:ea typeface="MS PGothic" pitchFamily="34" charset="-128"/>
              </a:defRPr>
            </a:lvl1pPr>
          </a:lstStyle>
          <a:p>
            <a:pPr>
              <a:defRPr/>
            </a:pPr>
            <a:r>
              <a:rPr lang="en-US">
                <a:solidFill>
                  <a:schemeClr val="tx1"/>
                </a:solidFill>
              </a:rPr>
              <a:t>Consulting  </a:t>
            </a:r>
            <a:r>
              <a:rPr lang="en-US" b="0"/>
              <a:t>|  Health &amp; Benefits</a:t>
            </a:r>
          </a:p>
          <a:p>
            <a:pPr>
              <a:defRPr/>
            </a:pPr>
            <a:r>
              <a:rPr lang="en-US" b="0"/>
              <a:t>INPZ022PPT/PY14/Internal/002-J8-02609  01/2014</a:t>
            </a:r>
          </a:p>
        </p:txBody>
      </p:sp>
      <p:sp>
        <p:nvSpPr>
          <p:cNvPr id="6" name="Rectangle 6"/>
          <p:cNvSpPr>
            <a:spLocks noGrp="1" noChangeArrowheads="1"/>
          </p:cNvSpPr>
          <p:nvPr>
            <p:ph type="sldNum" sz="quarter" idx="11"/>
          </p:nvPr>
        </p:nvSpPr>
        <p:spPr>
          <a:xfrm>
            <a:off x="6448425" y="6327775"/>
            <a:ext cx="295275" cy="301625"/>
          </a:xfrm>
          <a:prstGeom prst="rect">
            <a:avLst/>
          </a:prstGeom>
        </p:spPr>
        <p:txBody>
          <a:bodyPr/>
          <a:lstStyle>
            <a:lvl1pPr>
              <a:defRPr>
                <a:latin typeface="Arial" charset="0"/>
                <a:ea typeface="MS PGothic" pitchFamily="34" charset="-128"/>
              </a:defRPr>
            </a:lvl1pPr>
          </a:lstStyle>
          <a:p>
            <a:pPr>
              <a:defRPr/>
            </a:pPr>
            <a:fld id="{86C6F388-2694-43BC-B93F-C8AB685F601F}" type="slidenum">
              <a:rPr lang="en-US"/>
              <a:pPr>
                <a:defRPr/>
              </a:pPr>
              <a:t>‹#›</a:t>
            </a:fld>
            <a:endParaRPr lang="en-US" dirty="0"/>
          </a:p>
        </p:txBody>
      </p:sp>
    </p:spTree>
    <p:extLst>
      <p:ext uri="{BB962C8B-B14F-4D97-AF65-F5344CB8AC3E}">
        <p14:creationId xmlns:p14="http://schemas.microsoft.com/office/powerpoint/2010/main" val="1157009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457200" y="6343650"/>
            <a:ext cx="5573713" cy="285750"/>
          </a:xfrm>
          <a:prstGeom prst="rect">
            <a:avLst/>
          </a:prstGeom>
        </p:spPr>
        <p:txBody>
          <a:bodyPr/>
          <a:lstStyle>
            <a:lvl1pPr>
              <a:defRPr b="1">
                <a:solidFill>
                  <a:schemeClr val="bg2"/>
                </a:solidFill>
                <a:latin typeface="Arial" charset="0"/>
                <a:ea typeface="MS PGothic" pitchFamily="34" charset="-128"/>
              </a:defRPr>
            </a:lvl1pPr>
          </a:lstStyle>
          <a:p>
            <a:pPr>
              <a:defRPr/>
            </a:pPr>
            <a:r>
              <a:rPr lang="en-US">
                <a:solidFill>
                  <a:schemeClr val="tx1"/>
                </a:solidFill>
              </a:rPr>
              <a:t>Consulting  </a:t>
            </a:r>
            <a:r>
              <a:rPr lang="en-US" b="0"/>
              <a:t>|  Health &amp; Benefits</a:t>
            </a:r>
          </a:p>
          <a:p>
            <a:pPr>
              <a:defRPr/>
            </a:pPr>
            <a:r>
              <a:rPr lang="en-US" b="0"/>
              <a:t>INPZ022PPT/PY14/Internal/002-J8-02609  01/2014</a:t>
            </a:r>
          </a:p>
        </p:txBody>
      </p:sp>
      <p:sp>
        <p:nvSpPr>
          <p:cNvPr id="8" name="Rectangle 6"/>
          <p:cNvSpPr>
            <a:spLocks noGrp="1" noChangeArrowheads="1"/>
          </p:cNvSpPr>
          <p:nvPr>
            <p:ph type="sldNum" sz="quarter" idx="11"/>
          </p:nvPr>
        </p:nvSpPr>
        <p:spPr>
          <a:xfrm>
            <a:off x="6448425" y="6327775"/>
            <a:ext cx="295275" cy="301625"/>
          </a:xfrm>
          <a:prstGeom prst="rect">
            <a:avLst/>
          </a:prstGeom>
        </p:spPr>
        <p:txBody>
          <a:bodyPr/>
          <a:lstStyle>
            <a:lvl1pPr>
              <a:defRPr>
                <a:latin typeface="Arial" charset="0"/>
                <a:ea typeface="MS PGothic" pitchFamily="34" charset="-128"/>
              </a:defRPr>
            </a:lvl1pPr>
          </a:lstStyle>
          <a:p>
            <a:pPr>
              <a:defRPr/>
            </a:pPr>
            <a:fld id="{4B8AD330-8F7B-4110-A19E-C3E3A4209F06}" type="slidenum">
              <a:rPr lang="en-US"/>
              <a:pPr>
                <a:defRPr/>
              </a:pPr>
              <a:t>‹#›</a:t>
            </a:fld>
            <a:endParaRPr lang="en-US" dirty="0"/>
          </a:p>
        </p:txBody>
      </p:sp>
    </p:spTree>
    <p:extLst>
      <p:ext uri="{BB962C8B-B14F-4D97-AF65-F5344CB8AC3E}">
        <p14:creationId xmlns:p14="http://schemas.microsoft.com/office/powerpoint/2010/main" val="276449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xfrm>
            <a:off x="457200" y="6343650"/>
            <a:ext cx="5573713" cy="285750"/>
          </a:xfrm>
          <a:prstGeom prst="rect">
            <a:avLst/>
          </a:prstGeom>
        </p:spPr>
        <p:txBody>
          <a:bodyPr/>
          <a:lstStyle>
            <a:lvl1pPr>
              <a:defRPr b="1">
                <a:solidFill>
                  <a:schemeClr val="bg2"/>
                </a:solidFill>
                <a:latin typeface="Arial" charset="0"/>
                <a:ea typeface="MS PGothic" pitchFamily="34" charset="-128"/>
              </a:defRPr>
            </a:lvl1pPr>
          </a:lstStyle>
          <a:p>
            <a:pPr>
              <a:defRPr/>
            </a:pPr>
            <a:r>
              <a:rPr lang="en-US">
                <a:solidFill>
                  <a:schemeClr val="tx1"/>
                </a:solidFill>
              </a:rPr>
              <a:t>Consulting  </a:t>
            </a:r>
            <a:r>
              <a:rPr lang="en-US" b="0"/>
              <a:t>|  Health &amp; Benefits</a:t>
            </a:r>
          </a:p>
          <a:p>
            <a:pPr>
              <a:defRPr/>
            </a:pPr>
            <a:r>
              <a:rPr lang="en-US" b="0"/>
              <a:t>INPZ022PPT/PY14/Internal/002-J8-02609  01/2014</a:t>
            </a:r>
          </a:p>
        </p:txBody>
      </p:sp>
      <p:sp>
        <p:nvSpPr>
          <p:cNvPr id="4" name="Rectangle 6"/>
          <p:cNvSpPr>
            <a:spLocks noGrp="1" noChangeArrowheads="1"/>
          </p:cNvSpPr>
          <p:nvPr>
            <p:ph type="sldNum" sz="quarter" idx="11"/>
          </p:nvPr>
        </p:nvSpPr>
        <p:spPr>
          <a:xfrm>
            <a:off x="6448425" y="6327775"/>
            <a:ext cx="295275" cy="301625"/>
          </a:xfrm>
          <a:prstGeom prst="rect">
            <a:avLst/>
          </a:prstGeom>
        </p:spPr>
        <p:txBody>
          <a:bodyPr/>
          <a:lstStyle>
            <a:lvl1pPr>
              <a:defRPr>
                <a:latin typeface="Arial" charset="0"/>
                <a:ea typeface="MS PGothic" pitchFamily="34" charset="-128"/>
              </a:defRPr>
            </a:lvl1pPr>
          </a:lstStyle>
          <a:p>
            <a:pPr>
              <a:defRPr/>
            </a:pPr>
            <a:fld id="{17D25957-CBDE-4F85-BBA0-61E72565A30B}" type="slidenum">
              <a:rPr lang="en-US"/>
              <a:pPr>
                <a:defRPr/>
              </a:pPr>
              <a:t>‹#›</a:t>
            </a:fld>
            <a:endParaRPr lang="en-US" dirty="0"/>
          </a:p>
        </p:txBody>
      </p:sp>
    </p:spTree>
    <p:extLst>
      <p:ext uri="{BB962C8B-B14F-4D97-AF65-F5344CB8AC3E}">
        <p14:creationId xmlns:p14="http://schemas.microsoft.com/office/powerpoint/2010/main" val="4032278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457200" y="6343650"/>
            <a:ext cx="5573713" cy="285750"/>
          </a:xfrm>
          <a:prstGeom prst="rect">
            <a:avLst/>
          </a:prstGeom>
        </p:spPr>
        <p:txBody>
          <a:bodyPr/>
          <a:lstStyle>
            <a:lvl1pPr>
              <a:defRPr b="1">
                <a:solidFill>
                  <a:schemeClr val="bg2"/>
                </a:solidFill>
                <a:latin typeface="Arial" charset="0"/>
                <a:ea typeface="MS PGothic" pitchFamily="34" charset="-128"/>
              </a:defRPr>
            </a:lvl1pPr>
          </a:lstStyle>
          <a:p>
            <a:pPr>
              <a:defRPr/>
            </a:pPr>
            <a:r>
              <a:rPr lang="en-US">
                <a:solidFill>
                  <a:schemeClr val="tx1"/>
                </a:solidFill>
              </a:rPr>
              <a:t>Consulting  </a:t>
            </a:r>
            <a:r>
              <a:rPr lang="en-US" b="0"/>
              <a:t>|  Health &amp; Benefits</a:t>
            </a:r>
          </a:p>
          <a:p>
            <a:pPr>
              <a:defRPr/>
            </a:pPr>
            <a:r>
              <a:rPr lang="en-US" b="0"/>
              <a:t>INPZ022PPT/PY14/Internal/002-J8-02609  01/2014</a:t>
            </a:r>
          </a:p>
        </p:txBody>
      </p:sp>
      <p:sp>
        <p:nvSpPr>
          <p:cNvPr id="3" name="Rectangle 6"/>
          <p:cNvSpPr>
            <a:spLocks noGrp="1" noChangeArrowheads="1"/>
          </p:cNvSpPr>
          <p:nvPr>
            <p:ph type="sldNum" sz="quarter" idx="11"/>
          </p:nvPr>
        </p:nvSpPr>
        <p:spPr>
          <a:xfrm>
            <a:off x="6448425" y="6327775"/>
            <a:ext cx="295275" cy="301625"/>
          </a:xfrm>
          <a:prstGeom prst="rect">
            <a:avLst/>
          </a:prstGeom>
        </p:spPr>
        <p:txBody>
          <a:bodyPr/>
          <a:lstStyle>
            <a:lvl1pPr>
              <a:defRPr>
                <a:latin typeface="Arial" charset="0"/>
                <a:ea typeface="MS PGothic" pitchFamily="34" charset="-128"/>
              </a:defRPr>
            </a:lvl1pPr>
          </a:lstStyle>
          <a:p>
            <a:pPr>
              <a:defRPr/>
            </a:pPr>
            <a:fld id="{2A0C1A82-7699-4D35-A0DA-C22CF82A2191}" type="slidenum">
              <a:rPr lang="en-US"/>
              <a:pPr>
                <a:defRPr/>
              </a:pPr>
              <a:t>‹#›</a:t>
            </a:fld>
            <a:endParaRPr lang="en-US" dirty="0"/>
          </a:p>
        </p:txBody>
      </p:sp>
    </p:spTree>
    <p:extLst>
      <p:ext uri="{BB962C8B-B14F-4D97-AF65-F5344CB8AC3E}">
        <p14:creationId xmlns:p14="http://schemas.microsoft.com/office/powerpoint/2010/main" val="2888675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457200" y="6343650"/>
            <a:ext cx="5573713" cy="285750"/>
          </a:xfrm>
          <a:prstGeom prst="rect">
            <a:avLst/>
          </a:prstGeom>
        </p:spPr>
        <p:txBody>
          <a:bodyPr/>
          <a:lstStyle>
            <a:lvl1pPr>
              <a:defRPr b="1">
                <a:solidFill>
                  <a:schemeClr val="bg2"/>
                </a:solidFill>
                <a:latin typeface="Arial" charset="0"/>
                <a:ea typeface="MS PGothic" pitchFamily="34" charset="-128"/>
              </a:defRPr>
            </a:lvl1pPr>
          </a:lstStyle>
          <a:p>
            <a:pPr>
              <a:defRPr/>
            </a:pPr>
            <a:r>
              <a:rPr lang="en-US">
                <a:solidFill>
                  <a:schemeClr val="tx1"/>
                </a:solidFill>
              </a:rPr>
              <a:t>Consulting  </a:t>
            </a:r>
            <a:r>
              <a:rPr lang="en-US" b="0"/>
              <a:t>|  Health &amp; Benefits</a:t>
            </a:r>
          </a:p>
          <a:p>
            <a:pPr>
              <a:defRPr/>
            </a:pPr>
            <a:r>
              <a:rPr lang="en-US" b="0"/>
              <a:t>INPZ022PPT/PY14/Internal/002-J8-02609  01/2014</a:t>
            </a:r>
          </a:p>
        </p:txBody>
      </p:sp>
      <p:sp>
        <p:nvSpPr>
          <p:cNvPr id="6" name="Rectangle 6"/>
          <p:cNvSpPr>
            <a:spLocks noGrp="1" noChangeArrowheads="1"/>
          </p:cNvSpPr>
          <p:nvPr>
            <p:ph type="sldNum" sz="quarter" idx="11"/>
          </p:nvPr>
        </p:nvSpPr>
        <p:spPr>
          <a:xfrm>
            <a:off x="6448425" y="6327775"/>
            <a:ext cx="295275" cy="301625"/>
          </a:xfrm>
          <a:prstGeom prst="rect">
            <a:avLst/>
          </a:prstGeom>
        </p:spPr>
        <p:txBody>
          <a:bodyPr/>
          <a:lstStyle>
            <a:lvl1pPr>
              <a:defRPr>
                <a:latin typeface="Arial" charset="0"/>
                <a:ea typeface="MS PGothic" pitchFamily="34" charset="-128"/>
              </a:defRPr>
            </a:lvl1pPr>
          </a:lstStyle>
          <a:p>
            <a:pPr>
              <a:defRPr/>
            </a:pPr>
            <a:fld id="{3BE2C393-6372-432E-BFEF-A18C2543F227}" type="slidenum">
              <a:rPr lang="en-US"/>
              <a:pPr>
                <a:defRPr/>
              </a:pPr>
              <a:t>‹#›</a:t>
            </a:fld>
            <a:endParaRPr lang="en-US" dirty="0"/>
          </a:p>
        </p:txBody>
      </p:sp>
    </p:spTree>
    <p:extLst>
      <p:ext uri="{BB962C8B-B14F-4D97-AF65-F5344CB8AC3E}">
        <p14:creationId xmlns:p14="http://schemas.microsoft.com/office/powerpoint/2010/main" val="141377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457200" y="6343650"/>
            <a:ext cx="5573713" cy="285750"/>
          </a:xfrm>
          <a:prstGeom prst="rect">
            <a:avLst/>
          </a:prstGeom>
        </p:spPr>
        <p:txBody>
          <a:bodyPr/>
          <a:lstStyle>
            <a:lvl1pPr>
              <a:defRPr b="1">
                <a:solidFill>
                  <a:schemeClr val="bg2"/>
                </a:solidFill>
                <a:latin typeface="Arial" charset="0"/>
                <a:ea typeface="MS PGothic" pitchFamily="34" charset="-128"/>
              </a:defRPr>
            </a:lvl1pPr>
          </a:lstStyle>
          <a:p>
            <a:pPr>
              <a:defRPr/>
            </a:pPr>
            <a:r>
              <a:rPr lang="en-US">
                <a:solidFill>
                  <a:schemeClr val="tx1"/>
                </a:solidFill>
              </a:rPr>
              <a:t>Consulting  </a:t>
            </a:r>
            <a:r>
              <a:rPr lang="en-US" b="0"/>
              <a:t>|  Health &amp; Benefits</a:t>
            </a:r>
          </a:p>
          <a:p>
            <a:pPr>
              <a:defRPr/>
            </a:pPr>
            <a:r>
              <a:rPr lang="en-US" b="0"/>
              <a:t>INPZ022PPT/PY14/Internal/002-J8-02609  01/2014</a:t>
            </a:r>
          </a:p>
        </p:txBody>
      </p:sp>
      <p:sp>
        <p:nvSpPr>
          <p:cNvPr id="6" name="Rectangle 6"/>
          <p:cNvSpPr>
            <a:spLocks noGrp="1" noChangeArrowheads="1"/>
          </p:cNvSpPr>
          <p:nvPr>
            <p:ph type="sldNum" sz="quarter" idx="11"/>
          </p:nvPr>
        </p:nvSpPr>
        <p:spPr>
          <a:xfrm>
            <a:off x="6448425" y="6327775"/>
            <a:ext cx="295275" cy="301625"/>
          </a:xfrm>
          <a:prstGeom prst="rect">
            <a:avLst/>
          </a:prstGeom>
        </p:spPr>
        <p:txBody>
          <a:bodyPr/>
          <a:lstStyle>
            <a:lvl1pPr>
              <a:defRPr>
                <a:latin typeface="Arial" charset="0"/>
                <a:ea typeface="MS PGothic" pitchFamily="34" charset="-128"/>
              </a:defRPr>
            </a:lvl1pPr>
          </a:lstStyle>
          <a:p>
            <a:pPr>
              <a:defRPr/>
            </a:pPr>
            <a:fld id="{990C228C-21CE-43D2-BB1B-433094A3518D}" type="slidenum">
              <a:rPr lang="en-US"/>
              <a:pPr>
                <a:defRPr/>
              </a:pPr>
              <a:t>‹#›</a:t>
            </a:fld>
            <a:endParaRPr lang="en-US" dirty="0"/>
          </a:p>
        </p:txBody>
      </p:sp>
    </p:spTree>
    <p:extLst>
      <p:ext uri="{BB962C8B-B14F-4D97-AF65-F5344CB8AC3E}">
        <p14:creationId xmlns:p14="http://schemas.microsoft.com/office/powerpoint/2010/main" val="311222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52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144588"/>
            <a:ext cx="8229600" cy="495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0"/>
          <p:cNvSpPr>
            <a:spLocks noChangeShapeType="1"/>
          </p:cNvSpPr>
          <p:nvPr/>
        </p:nvSpPr>
        <p:spPr bwMode="auto">
          <a:xfrm>
            <a:off x="457200" y="914400"/>
            <a:ext cx="8229600" cy="158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9" name="Picture 7"/>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772400" y="6080125"/>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12"/>
          <p:cNvSpPr txBox="1">
            <a:spLocks noChangeArrowheads="1"/>
          </p:cNvSpPr>
          <p:nvPr userDrawn="1"/>
        </p:nvSpPr>
        <p:spPr bwMode="auto">
          <a:xfrm>
            <a:off x="457200" y="6543903"/>
            <a:ext cx="603567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r>
              <a:rPr lang="en-US" altLang="en-US" sz="700" dirty="0"/>
              <a:t>Proprietary &amp; Confidential | Retiree Health Care Design and Strategy</a:t>
            </a:r>
            <a:r>
              <a:rPr lang="en-US" altLang="en-US" sz="700" baseline="0" dirty="0"/>
              <a:t> </a:t>
            </a:r>
            <a:r>
              <a:rPr lang="en-US" altLang="en-US" sz="700" dirty="0"/>
              <a:t>| July 2019</a:t>
            </a:r>
          </a:p>
        </p:txBody>
      </p:sp>
      <p:sp>
        <p:nvSpPr>
          <p:cNvPr id="1031" name="TextBox 13"/>
          <p:cNvSpPr txBox="1">
            <a:spLocks noChangeArrowheads="1"/>
          </p:cNvSpPr>
          <p:nvPr userDrawn="1"/>
        </p:nvSpPr>
        <p:spPr bwMode="auto">
          <a:xfrm>
            <a:off x="6400800" y="6527800"/>
            <a:ext cx="35401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a:defRPr/>
            </a:pPr>
            <a:fld id="{DF31F21E-11FD-48C5-B95A-20B5DF403582}" type="slidenum">
              <a:rPr lang="en-US" altLang="en-US" sz="800" smtClean="0">
                <a:solidFill>
                  <a:schemeClr val="bg2"/>
                </a:solidFill>
              </a:rPr>
              <a:pPr algn="r">
                <a:defRPr/>
              </a:pPr>
              <a:t>‹#›</a:t>
            </a:fld>
            <a:endParaRPr lang="en-US" altLang="en-US" sz="800">
              <a:solidFill>
                <a:schemeClr val="bg2"/>
              </a:solidFill>
            </a:endParaRPr>
          </a:p>
        </p:txBody>
      </p:sp>
    </p:spTree>
    <p:extLst>
      <p:ext uri="{BB962C8B-B14F-4D97-AF65-F5344CB8AC3E}">
        <p14:creationId xmlns:p14="http://schemas.microsoft.com/office/powerpoint/2010/main" val="29247477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0" fontAlgn="base" hangingPunct="0">
        <a:spcBef>
          <a:spcPct val="0"/>
        </a:spcBef>
        <a:spcAft>
          <a:spcPct val="0"/>
        </a:spcAft>
        <a:defRPr sz="2000">
          <a:solidFill>
            <a:srgbClr val="E11B22"/>
          </a:solidFill>
          <a:latin typeface="+mj-lt"/>
          <a:ea typeface="ＭＳ Ｐゴシック" pitchFamily="34" charset="-128"/>
          <a:cs typeface="ＭＳ Ｐゴシック"/>
        </a:defRPr>
      </a:lvl1pPr>
      <a:lvl2pPr algn="l" rtl="0" eaLnBrk="0" fontAlgn="base" hangingPunct="0">
        <a:spcBef>
          <a:spcPct val="0"/>
        </a:spcBef>
        <a:spcAft>
          <a:spcPct val="0"/>
        </a:spcAft>
        <a:defRPr sz="2000">
          <a:solidFill>
            <a:srgbClr val="E11B22"/>
          </a:solidFill>
          <a:latin typeface="Arial" pitchFamily="34" charset="0"/>
          <a:ea typeface="ＭＳ Ｐゴシック" pitchFamily="34" charset="-128"/>
          <a:cs typeface="ＭＳ Ｐゴシック"/>
        </a:defRPr>
      </a:lvl2pPr>
      <a:lvl3pPr algn="l" rtl="0" eaLnBrk="0" fontAlgn="base" hangingPunct="0">
        <a:spcBef>
          <a:spcPct val="0"/>
        </a:spcBef>
        <a:spcAft>
          <a:spcPct val="0"/>
        </a:spcAft>
        <a:defRPr sz="2000">
          <a:solidFill>
            <a:srgbClr val="E11B22"/>
          </a:solidFill>
          <a:latin typeface="Arial" pitchFamily="34" charset="0"/>
          <a:ea typeface="ＭＳ Ｐゴシック" pitchFamily="34" charset="-128"/>
          <a:cs typeface="ＭＳ Ｐゴシック"/>
        </a:defRPr>
      </a:lvl3pPr>
      <a:lvl4pPr algn="l" rtl="0" eaLnBrk="0" fontAlgn="base" hangingPunct="0">
        <a:spcBef>
          <a:spcPct val="0"/>
        </a:spcBef>
        <a:spcAft>
          <a:spcPct val="0"/>
        </a:spcAft>
        <a:defRPr sz="2000">
          <a:solidFill>
            <a:srgbClr val="E11B22"/>
          </a:solidFill>
          <a:latin typeface="Arial" pitchFamily="34" charset="0"/>
          <a:ea typeface="ＭＳ Ｐゴシック" pitchFamily="34" charset="-128"/>
          <a:cs typeface="ＭＳ Ｐゴシック"/>
        </a:defRPr>
      </a:lvl4pPr>
      <a:lvl5pPr algn="l" rtl="0" eaLnBrk="0" fontAlgn="base" hangingPunct="0">
        <a:spcBef>
          <a:spcPct val="0"/>
        </a:spcBef>
        <a:spcAft>
          <a:spcPct val="0"/>
        </a:spcAft>
        <a:defRPr sz="2000">
          <a:solidFill>
            <a:srgbClr val="E11B22"/>
          </a:solidFill>
          <a:latin typeface="Arial" pitchFamily="34" charset="0"/>
          <a:ea typeface="ＭＳ Ｐゴシック" pitchFamily="34" charset="-128"/>
          <a:cs typeface="ＭＳ Ｐゴシック"/>
        </a:defRPr>
      </a:lvl5pPr>
      <a:lvl6pPr marL="457200" algn="l" rtl="0" fontAlgn="base">
        <a:spcBef>
          <a:spcPct val="0"/>
        </a:spcBef>
        <a:spcAft>
          <a:spcPct val="0"/>
        </a:spcAft>
        <a:defRPr sz="2000">
          <a:solidFill>
            <a:srgbClr val="E11B22"/>
          </a:solidFill>
          <a:latin typeface="Arial" pitchFamily="34" charset="0"/>
          <a:ea typeface="ＭＳ Ｐゴシック" pitchFamily="-112" charset="-128"/>
        </a:defRPr>
      </a:lvl6pPr>
      <a:lvl7pPr marL="914400" algn="l" rtl="0" fontAlgn="base">
        <a:spcBef>
          <a:spcPct val="0"/>
        </a:spcBef>
        <a:spcAft>
          <a:spcPct val="0"/>
        </a:spcAft>
        <a:defRPr sz="2000">
          <a:solidFill>
            <a:srgbClr val="E11B22"/>
          </a:solidFill>
          <a:latin typeface="Arial" pitchFamily="34" charset="0"/>
          <a:ea typeface="ＭＳ Ｐゴシック" pitchFamily="-112" charset="-128"/>
        </a:defRPr>
      </a:lvl7pPr>
      <a:lvl8pPr marL="1371600" algn="l" rtl="0" fontAlgn="base">
        <a:spcBef>
          <a:spcPct val="0"/>
        </a:spcBef>
        <a:spcAft>
          <a:spcPct val="0"/>
        </a:spcAft>
        <a:defRPr sz="2000">
          <a:solidFill>
            <a:srgbClr val="E11B22"/>
          </a:solidFill>
          <a:latin typeface="Arial" pitchFamily="34" charset="0"/>
          <a:ea typeface="ＭＳ Ｐゴシック" pitchFamily="-112" charset="-128"/>
        </a:defRPr>
      </a:lvl8pPr>
      <a:lvl9pPr marL="1828800" algn="l" rtl="0" fontAlgn="base">
        <a:spcBef>
          <a:spcPct val="0"/>
        </a:spcBef>
        <a:spcAft>
          <a:spcPct val="0"/>
        </a:spcAft>
        <a:defRPr sz="2000">
          <a:solidFill>
            <a:srgbClr val="E11B22"/>
          </a:solidFill>
          <a:latin typeface="Arial" pitchFamily="34" charset="0"/>
          <a:ea typeface="ＭＳ Ｐゴシック" pitchFamily="-112" charset="-128"/>
        </a:defRPr>
      </a:lvl9pPr>
    </p:titleStyle>
    <p:bodyStyle>
      <a:lvl1pPr marL="228600" indent="-228600" algn="l" rtl="0" eaLnBrk="0" fontAlgn="base" hangingPunct="0">
        <a:spcBef>
          <a:spcPct val="20000"/>
        </a:spcBef>
        <a:spcAft>
          <a:spcPct val="20000"/>
        </a:spcAft>
        <a:buClr>
          <a:schemeClr val="tx1"/>
        </a:buClr>
        <a:buFont typeface="Wingdings" pitchFamily="2" charset="2"/>
        <a:buChar char="§"/>
        <a:defRPr sz="1400">
          <a:solidFill>
            <a:schemeClr val="tx1"/>
          </a:solidFill>
          <a:latin typeface="+mn-lt"/>
          <a:ea typeface="ＭＳ Ｐゴシック" pitchFamily="34" charset="-128"/>
          <a:cs typeface="ＭＳ Ｐゴシック"/>
        </a:defRPr>
      </a:lvl1pPr>
      <a:lvl2pPr marL="571500" indent="-228600" algn="l" rtl="0" eaLnBrk="0" fontAlgn="base" hangingPunct="0">
        <a:spcBef>
          <a:spcPct val="20000"/>
        </a:spcBef>
        <a:spcAft>
          <a:spcPct val="20000"/>
        </a:spcAft>
        <a:buClr>
          <a:schemeClr val="tx1"/>
        </a:buClr>
        <a:buChar char="–"/>
        <a:defRPr sz="1400">
          <a:solidFill>
            <a:schemeClr val="tx1"/>
          </a:solidFill>
          <a:latin typeface="+mn-lt"/>
          <a:ea typeface="ＭＳ Ｐゴシック" pitchFamily="34" charset="-128"/>
          <a:cs typeface="ＭＳ Ｐゴシック"/>
        </a:defRPr>
      </a:lvl2pPr>
      <a:lvl3pPr marL="914400" indent="-228600" algn="l" rtl="0" eaLnBrk="0" fontAlgn="base" hangingPunct="0">
        <a:spcBef>
          <a:spcPct val="20000"/>
        </a:spcBef>
        <a:spcAft>
          <a:spcPct val="20000"/>
        </a:spcAft>
        <a:buClr>
          <a:schemeClr val="tx1"/>
        </a:buClr>
        <a:buChar char="•"/>
        <a:defRPr sz="1400">
          <a:solidFill>
            <a:schemeClr val="tx1"/>
          </a:solidFill>
          <a:latin typeface="+mn-lt"/>
          <a:ea typeface="ＭＳ Ｐゴシック" pitchFamily="34" charset="-128"/>
          <a:cs typeface="ＭＳ Ｐゴシック"/>
        </a:defRPr>
      </a:lvl3pPr>
      <a:lvl4pPr marL="1254125" indent="-225425" algn="l" rtl="0" eaLnBrk="0" fontAlgn="base" hangingPunct="0">
        <a:spcBef>
          <a:spcPct val="20000"/>
        </a:spcBef>
        <a:spcAft>
          <a:spcPct val="20000"/>
        </a:spcAft>
        <a:buClr>
          <a:schemeClr val="tx1"/>
        </a:buClr>
        <a:buFont typeface="Wingdings" pitchFamily="2" charset="2"/>
        <a:buChar char="s"/>
        <a:defRPr sz="1400">
          <a:solidFill>
            <a:schemeClr val="tx1"/>
          </a:solidFill>
          <a:latin typeface="+mn-lt"/>
          <a:ea typeface="ＭＳ Ｐゴシック" pitchFamily="34" charset="-128"/>
          <a:cs typeface="ＭＳ Ｐゴシック"/>
        </a:defRPr>
      </a:lvl4pPr>
      <a:lvl5pPr marL="1600200" indent="-231775" algn="l" rtl="0" eaLnBrk="0" fontAlgn="base" hangingPunct="0">
        <a:spcBef>
          <a:spcPct val="20000"/>
        </a:spcBef>
        <a:spcAft>
          <a:spcPct val="20000"/>
        </a:spcAft>
        <a:buClr>
          <a:schemeClr val="tx1"/>
        </a:buClr>
        <a:buFont typeface="Arial" charset="0"/>
        <a:buChar char="-"/>
        <a:defRPr sz="1400">
          <a:solidFill>
            <a:schemeClr val="tx1"/>
          </a:solidFill>
          <a:latin typeface="+mn-lt"/>
          <a:ea typeface="ＭＳ Ｐゴシック" pitchFamily="34" charset="-128"/>
          <a:cs typeface="ＭＳ Ｐゴシック"/>
        </a:defRPr>
      </a:lvl5pPr>
      <a:lvl6pPr marL="2057400" indent="-231775" algn="l" rtl="0" fontAlgn="base">
        <a:spcBef>
          <a:spcPct val="20000"/>
        </a:spcBef>
        <a:spcAft>
          <a:spcPct val="20000"/>
        </a:spcAft>
        <a:buClr>
          <a:schemeClr val="tx1"/>
        </a:buClr>
        <a:buFont typeface="Arial" pitchFamily="34" charset="0"/>
        <a:buChar char="-"/>
        <a:defRPr sz="1400">
          <a:solidFill>
            <a:schemeClr val="tx1"/>
          </a:solidFill>
          <a:latin typeface="+mn-lt"/>
          <a:ea typeface="+mn-ea"/>
        </a:defRPr>
      </a:lvl6pPr>
      <a:lvl7pPr marL="2514600" indent="-231775" algn="l" rtl="0" fontAlgn="base">
        <a:spcBef>
          <a:spcPct val="20000"/>
        </a:spcBef>
        <a:spcAft>
          <a:spcPct val="20000"/>
        </a:spcAft>
        <a:buClr>
          <a:schemeClr val="tx1"/>
        </a:buClr>
        <a:buFont typeface="Arial" pitchFamily="34" charset="0"/>
        <a:buChar char="-"/>
        <a:defRPr sz="1400">
          <a:solidFill>
            <a:schemeClr val="tx1"/>
          </a:solidFill>
          <a:latin typeface="+mn-lt"/>
          <a:ea typeface="+mn-ea"/>
        </a:defRPr>
      </a:lvl7pPr>
      <a:lvl8pPr marL="2971800" indent="-231775" algn="l" rtl="0" fontAlgn="base">
        <a:spcBef>
          <a:spcPct val="20000"/>
        </a:spcBef>
        <a:spcAft>
          <a:spcPct val="20000"/>
        </a:spcAft>
        <a:buClr>
          <a:schemeClr val="tx1"/>
        </a:buClr>
        <a:buFont typeface="Arial" pitchFamily="34" charset="0"/>
        <a:buChar char="-"/>
        <a:defRPr sz="1400">
          <a:solidFill>
            <a:schemeClr val="tx1"/>
          </a:solidFill>
          <a:latin typeface="+mn-lt"/>
          <a:ea typeface="+mn-ea"/>
        </a:defRPr>
      </a:lvl8pPr>
      <a:lvl9pPr marL="3429000" indent="-231775" algn="l" rtl="0" fontAlgn="base">
        <a:spcBef>
          <a:spcPct val="20000"/>
        </a:spcBef>
        <a:spcAft>
          <a:spcPct val="20000"/>
        </a:spcAft>
        <a:buClr>
          <a:schemeClr val="tx1"/>
        </a:buClr>
        <a:buFont typeface="Arial" pitchFamily="34"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emf"/><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2" Type="http://schemas.openxmlformats.org/officeDocument/2006/relationships/hyperlink" Target="https://retiree.aon.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Medicare Overview</a:t>
            </a:r>
          </a:p>
        </p:txBody>
      </p:sp>
      <p:sp>
        <p:nvSpPr>
          <p:cNvPr id="6" name="Content Placeholder 5"/>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2000" dirty="0"/>
              <a:t>Thank you </a:t>
            </a:r>
            <a:r>
              <a:rPr lang="en-US" sz="2000"/>
              <a:t>for attending.</a:t>
            </a:r>
            <a:endParaRPr lang="en-US" sz="2000" dirty="0"/>
          </a:p>
          <a:p>
            <a:pPr marL="0" indent="0" algn="ctr">
              <a:buNone/>
            </a:pPr>
            <a:endParaRPr lang="en-US" sz="2000" dirty="0"/>
          </a:p>
          <a:p>
            <a:pPr marL="0" indent="0" algn="ctr">
              <a:buNone/>
            </a:pPr>
            <a:r>
              <a:rPr lang="en-US" sz="2000" dirty="0"/>
              <a:t>Please allow a few minutes for everyone to join, we will get started around 12:05 EST</a:t>
            </a:r>
          </a:p>
          <a:p>
            <a:pPr marL="0" indent="0" algn="ctr">
              <a:buNone/>
            </a:pPr>
            <a:endParaRPr lang="en-US" sz="2000" dirty="0"/>
          </a:p>
          <a:p>
            <a:pPr marL="0" indent="0" algn="ctr">
              <a:buNone/>
            </a:pPr>
            <a:r>
              <a:rPr lang="en-US" sz="5400" b="1" dirty="0"/>
              <a:t>Please mute your line</a:t>
            </a:r>
          </a:p>
        </p:txBody>
      </p:sp>
    </p:spTree>
    <p:extLst>
      <p:ext uri="{BB962C8B-B14F-4D97-AF65-F5344CB8AC3E}">
        <p14:creationId xmlns:p14="http://schemas.microsoft.com/office/powerpoint/2010/main" val="213221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800" y="0"/>
            <a:ext cx="7315200" cy="685794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273300" y="3117503"/>
            <a:ext cx="3001645" cy="432434"/>
          </a:xfrm>
          <a:prstGeom prst="rect">
            <a:avLst/>
          </a:prstGeom>
        </p:spPr>
        <p:txBody>
          <a:bodyPr vert="horz" wrap="square" lIns="0" tIns="0" rIns="0" bIns="0" rtlCol="0">
            <a:spAutoFit/>
          </a:bodyPr>
          <a:lstStyle/>
          <a:p>
            <a:pPr marL="12700">
              <a:lnSpc>
                <a:spcPct val="100000"/>
              </a:lnSpc>
            </a:pPr>
            <a:r>
              <a:rPr sz="2400" b="1" spc="-45" dirty="0">
                <a:solidFill>
                  <a:srgbClr val="004270"/>
                </a:solidFill>
                <a:latin typeface="Arial"/>
                <a:cs typeface="Arial"/>
              </a:rPr>
              <a:t>Take </a:t>
            </a:r>
            <a:r>
              <a:rPr sz="2400" b="1" dirty="0">
                <a:solidFill>
                  <a:srgbClr val="004270"/>
                </a:solidFill>
                <a:latin typeface="Arial"/>
                <a:cs typeface="Arial"/>
              </a:rPr>
              <a:t>a closer look</a:t>
            </a:r>
            <a:r>
              <a:rPr sz="2400" b="1" spc="-55" dirty="0">
                <a:solidFill>
                  <a:srgbClr val="004270"/>
                </a:solidFill>
                <a:latin typeface="Arial"/>
                <a:cs typeface="Arial"/>
              </a:rPr>
              <a:t> </a:t>
            </a:r>
            <a:r>
              <a:rPr sz="2400" b="1" dirty="0">
                <a:solidFill>
                  <a:srgbClr val="004270"/>
                </a:solidFill>
                <a:latin typeface="Arial"/>
                <a:cs typeface="Arial"/>
              </a:rPr>
              <a:t>at</a:t>
            </a:r>
            <a:endParaRPr sz="2400" dirty="0">
              <a:latin typeface="Arial"/>
              <a:cs typeface="Arial"/>
            </a:endParaRPr>
          </a:p>
        </p:txBody>
      </p:sp>
      <p:sp>
        <p:nvSpPr>
          <p:cNvPr id="4" name="object 4"/>
          <p:cNvSpPr txBox="1"/>
          <p:nvPr/>
        </p:nvSpPr>
        <p:spPr>
          <a:xfrm>
            <a:off x="2273300" y="3371503"/>
            <a:ext cx="3212465" cy="820419"/>
          </a:xfrm>
          <a:prstGeom prst="rect">
            <a:avLst/>
          </a:prstGeom>
        </p:spPr>
        <p:txBody>
          <a:bodyPr vert="horz" wrap="square" lIns="0" tIns="0" rIns="0" bIns="0" rtlCol="0">
            <a:spAutoFit/>
          </a:bodyPr>
          <a:lstStyle/>
          <a:p>
            <a:pPr marL="12700">
              <a:lnSpc>
                <a:spcPct val="100000"/>
              </a:lnSpc>
            </a:pPr>
            <a:r>
              <a:rPr sz="4800" spc="-75" dirty="0">
                <a:solidFill>
                  <a:srgbClr val="004270"/>
                </a:solidFill>
                <a:latin typeface="Arial"/>
                <a:cs typeface="Arial"/>
              </a:rPr>
              <a:t>your</a:t>
            </a:r>
            <a:r>
              <a:rPr sz="4800" spc="-265" dirty="0">
                <a:solidFill>
                  <a:srgbClr val="004270"/>
                </a:solidFill>
                <a:latin typeface="Arial"/>
                <a:cs typeface="Arial"/>
              </a:rPr>
              <a:t> </a:t>
            </a:r>
            <a:r>
              <a:rPr sz="4800" spc="-90" dirty="0">
                <a:solidFill>
                  <a:srgbClr val="004270"/>
                </a:solidFill>
                <a:latin typeface="Arial"/>
                <a:cs typeface="Arial"/>
              </a:rPr>
              <a:t>options</a:t>
            </a:r>
            <a:endParaRPr sz="4800" dirty="0">
              <a:latin typeface="Arial"/>
              <a:cs typeface="Arial"/>
            </a:endParaRPr>
          </a:p>
        </p:txBody>
      </p:sp>
      <p:sp>
        <p:nvSpPr>
          <p:cNvPr id="5" name="object 5"/>
          <p:cNvSpPr/>
          <p:nvPr/>
        </p:nvSpPr>
        <p:spPr>
          <a:xfrm>
            <a:off x="0" y="12"/>
            <a:ext cx="1828800" cy="6858000"/>
          </a:xfrm>
          <a:custGeom>
            <a:avLst/>
            <a:gdLst/>
            <a:ahLst/>
            <a:cxnLst/>
            <a:rect l="l" t="t" r="r" b="b"/>
            <a:pathLst>
              <a:path w="1828800" h="6858000">
                <a:moveTo>
                  <a:pt x="0" y="0"/>
                </a:moveTo>
                <a:lnTo>
                  <a:pt x="1828800" y="0"/>
                </a:lnTo>
                <a:lnTo>
                  <a:pt x="1828800" y="6857974"/>
                </a:lnTo>
                <a:lnTo>
                  <a:pt x="0" y="6857974"/>
                </a:lnTo>
                <a:lnTo>
                  <a:pt x="0" y="0"/>
                </a:lnTo>
                <a:close/>
              </a:path>
            </a:pathLst>
          </a:custGeom>
          <a:solidFill>
            <a:srgbClr val="004270"/>
          </a:solidFill>
        </p:spPr>
        <p:txBody>
          <a:bodyPr wrap="square" lIns="0" tIns="0" rIns="0" bIns="0" rtlCol="0"/>
          <a:lstStyle/>
          <a:p>
            <a:endParaRPr/>
          </a:p>
        </p:txBody>
      </p:sp>
      <p:sp>
        <p:nvSpPr>
          <p:cNvPr id="8" name="object 8"/>
          <p:cNvSpPr txBox="1"/>
          <p:nvPr/>
        </p:nvSpPr>
        <p:spPr>
          <a:xfrm>
            <a:off x="8789690" y="6563072"/>
            <a:ext cx="138430" cy="136576"/>
          </a:xfrm>
          <a:prstGeom prst="rect">
            <a:avLst/>
          </a:prstGeom>
        </p:spPr>
        <p:txBody>
          <a:bodyPr vert="horz" wrap="square" lIns="0" tIns="13335" rIns="0" bIns="0" rtlCol="0">
            <a:spAutoFit/>
          </a:bodyPr>
          <a:lstStyle/>
          <a:p>
            <a:pPr marL="12700">
              <a:lnSpc>
                <a:spcPct val="100000"/>
              </a:lnSpc>
              <a:spcBef>
                <a:spcPts val="105"/>
              </a:spcBef>
            </a:pPr>
            <a:r>
              <a:rPr lang="en-US" sz="800" dirty="0">
                <a:solidFill>
                  <a:srgbClr val="4C4D4F"/>
                </a:solidFill>
                <a:latin typeface="Arial"/>
                <a:cs typeface="Arial"/>
              </a:rPr>
              <a:t>4</a:t>
            </a:r>
            <a:endParaRPr sz="800" dirty="0">
              <a:latin typeface="Arial"/>
              <a:cs typeface="Arial"/>
            </a:endParaRPr>
          </a:p>
        </p:txBody>
      </p:sp>
      <p:pic>
        <p:nvPicPr>
          <p:cNvPr id="9" name="Picture 8" descr="Aon_White Log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510" y="1143001"/>
            <a:ext cx="1253490" cy="533400"/>
          </a:xfrm>
          <a:prstGeom prst="rect">
            <a:avLst/>
          </a:prstGeom>
        </p:spPr>
      </p:pic>
      <p:sp>
        <p:nvSpPr>
          <p:cNvPr id="10" name="object 50"/>
          <p:cNvSpPr txBox="1"/>
          <p:nvPr/>
        </p:nvSpPr>
        <p:spPr>
          <a:xfrm>
            <a:off x="215911" y="6401877"/>
            <a:ext cx="1328420" cy="151323"/>
          </a:xfrm>
          <a:prstGeom prst="rect">
            <a:avLst/>
          </a:prstGeom>
        </p:spPr>
        <p:txBody>
          <a:bodyPr vert="horz" wrap="square" lIns="0" tIns="12700" rIns="0" bIns="0" rtlCol="0">
            <a:spAutoFit/>
          </a:bodyPr>
          <a:lstStyle/>
          <a:p>
            <a:pPr marL="12700">
              <a:lnSpc>
                <a:spcPct val="100000"/>
              </a:lnSpc>
            </a:pPr>
            <a:r>
              <a:rPr sz="900" dirty="0">
                <a:solidFill>
                  <a:srgbClr val="FFFFFF"/>
                </a:solidFill>
                <a:latin typeface="Arial"/>
                <a:cs typeface="Arial"/>
              </a:rPr>
              <a:t>Proprietary &amp;</a:t>
            </a:r>
            <a:r>
              <a:rPr sz="900" spc="-100" dirty="0">
                <a:solidFill>
                  <a:srgbClr val="FFFFFF"/>
                </a:solidFill>
                <a:latin typeface="Arial"/>
                <a:cs typeface="Arial"/>
              </a:rPr>
              <a:t> </a:t>
            </a:r>
            <a:r>
              <a:rPr sz="900" dirty="0">
                <a:solidFill>
                  <a:srgbClr val="FFFFFF"/>
                </a:solidFill>
                <a:latin typeface="Arial"/>
                <a:cs typeface="Arial"/>
              </a:rPr>
              <a:t>Confidential</a:t>
            </a:r>
            <a:endParaRPr sz="900" dirty="0">
              <a:latin typeface="Arial"/>
              <a:cs typeface="Arial"/>
            </a:endParaRPr>
          </a:p>
        </p:txBody>
      </p:sp>
    </p:spTree>
    <p:extLst>
      <p:ext uri="{BB962C8B-B14F-4D97-AF65-F5344CB8AC3E}">
        <p14:creationId xmlns:p14="http://schemas.microsoft.com/office/powerpoint/2010/main" val="1278348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tiree elect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337" y="3784600"/>
            <a:ext cx="1701800" cy="2692400"/>
          </a:xfrm>
          <a:prstGeom prst="rect">
            <a:avLst/>
          </a:prstGeom>
        </p:spPr>
      </p:pic>
      <p:pic>
        <p:nvPicPr>
          <p:cNvPr id="36" name="Picture 35" descr="Spouse elect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784600"/>
            <a:ext cx="2908300" cy="2692400"/>
          </a:xfrm>
          <a:prstGeom prst="rect">
            <a:avLst/>
          </a:prstGeom>
        </p:spPr>
      </p:pic>
      <p:sp>
        <p:nvSpPr>
          <p:cNvPr id="5" name="object 5"/>
          <p:cNvSpPr/>
          <p:nvPr/>
        </p:nvSpPr>
        <p:spPr>
          <a:xfrm>
            <a:off x="1828800" y="0"/>
            <a:ext cx="7315200" cy="25146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828800" y="12"/>
            <a:ext cx="7315200" cy="2514600"/>
          </a:xfrm>
          <a:custGeom>
            <a:avLst/>
            <a:gdLst/>
            <a:ahLst/>
            <a:cxnLst/>
            <a:rect l="l" t="t" r="r" b="b"/>
            <a:pathLst>
              <a:path w="7315200" h="2514600">
                <a:moveTo>
                  <a:pt x="0" y="2514600"/>
                </a:moveTo>
                <a:lnTo>
                  <a:pt x="7315200" y="2514600"/>
                </a:lnTo>
                <a:lnTo>
                  <a:pt x="7315200" y="0"/>
                </a:lnTo>
                <a:lnTo>
                  <a:pt x="0" y="0"/>
                </a:lnTo>
                <a:lnTo>
                  <a:pt x="0" y="2514600"/>
                </a:lnTo>
                <a:close/>
              </a:path>
            </a:pathLst>
          </a:custGeom>
          <a:solidFill>
            <a:srgbClr val="231F20">
              <a:alpha val="29998"/>
            </a:srgbClr>
          </a:solidFill>
        </p:spPr>
        <p:txBody>
          <a:bodyPr wrap="square" lIns="0" tIns="0" rIns="0" bIns="0" rtlCol="0"/>
          <a:lstStyle/>
          <a:p>
            <a:endParaRPr>
              <a:solidFill>
                <a:schemeClr val="bg1"/>
              </a:solidFill>
            </a:endParaRPr>
          </a:p>
        </p:txBody>
      </p:sp>
      <p:sp>
        <p:nvSpPr>
          <p:cNvPr id="7" name="object 7"/>
          <p:cNvSpPr/>
          <p:nvPr/>
        </p:nvSpPr>
        <p:spPr>
          <a:xfrm>
            <a:off x="0" y="12"/>
            <a:ext cx="1828800" cy="2514600"/>
          </a:xfrm>
          <a:custGeom>
            <a:avLst/>
            <a:gdLst/>
            <a:ahLst/>
            <a:cxnLst/>
            <a:rect l="l" t="t" r="r" b="b"/>
            <a:pathLst>
              <a:path w="1828800" h="2514600">
                <a:moveTo>
                  <a:pt x="0" y="2514587"/>
                </a:moveTo>
                <a:lnTo>
                  <a:pt x="1828800" y="2514587"/>
                </a:lnTo>
                <a:lnTo>
                  <a:pt x="1828800" y="0"/>
                </a:lnTo>
                <a:lnTo>
                  <a:pt x="0" y="0"/>
                </a:lnTo>
                <a:lnTo>
                  <a:pt x="0" y="2514587"/>
                </a:lnTo>
                <a:close/>
              </a:path>
            </a:pathLst>
          </a:custGeom>
          <a:solidFill>
            <a:srgbClr val="004270"/>
          </a:solidFill>
        </p:spPr>
        <p:txBody>
          <a:bodyPr wrap="square" lIns="0" tIns="0" rIns="0" bIns="0" rtlCol="0"/>
          <a:lstStyle/>
          <a:p>
            <a:endParaRPr/>
          </a:p>
        </p:txBody>
      </p:sp>
      <p:sp>
        <p:nvSpPr>
          <p:cNvPr id="8" name="object 8"/>
          <p:cNvSpPr/>
          <p:nvPr/>
        </p:nvSpPr>
        <p:spPr>
          <a:xfrm>
            <a:off x="0" y="3200400"/>
            <a:ext cx="1828800" cy="3657600"/>
          </a:xfrm>
          <a:custGeom>
            <a:avLst/>
            <a:gdLst/>
            <a:ahLst/>
            <a:cxnLst/>
            <a:rect l="l" t="t" r="r" b="b"/>
            <a:pathLst>
              <a:path w="1828800" h="3657600">
                <a:moveTo>
                  <a:pt x="0" y="3657587"/>
                </a:moveTo>
                <a:lnTo>
                  <a:pt x="1828800" y="3657587"/>
                </a:lnTo>
                <a:lnTo>
                  <a:pt x="1828800" y="0"/>
                </a:lnTo>
                <a:lnTo>
                  <a:pt x="0" y="0"/>
                </a:lnTo>
                <a:lnTo>
                  <a:pt x="0" y="3657587"/>
                </a:lnTo>
                <a:close/>
              </a:path>
            </a:pathLst>
          </a:custGeom>
          <a:solidFill>
            <a:srgbClr val="004270"/>
          </a:solidFill>
        </p:spPr>
        <p:txBody>
          <a:bodyPr wrap="square" lIns="0" tIns="0" rIns="0" bIns="0" rtlCol="0"/>
          <a:lstStyle/>
          <a:p>
            <a:endParaRPr/>
          </a:p>
        </p:txBody>
      </p:sp>
      <p:sp>
        <p:nvSpPr>
          <p:cNvPr id="10" name="object 10"/>
          <p:cNvSpPr txBox="1">
            <a:spLocks noGrp="1"/>
          </p:cNvSpPr>
          <p:nvPr>
            <p:ph type="title"/>
          </p:nvPr>
        </p:nvSpPr>
        <p:spPr>
          <a:xfrm>
            <a:off x="1905000" y="1409701"/>
            <a:ext cx="6390640" cy="987450"/>
          </a:xfrm>
          <a:prstGeom prst="rect">
            <a:avLst/>
          </a:prstGeom>
        </p:spPr>
        <p:txBody>
          <a:bodyPr vert="horz" wrap="square" lIns="0" tIns="0" rIns="0" bIns="0" rtlCol="0">
            <a:spAutoFit/>
          </a:bodyPr>
          <a:lstStyle/>
          <a:p>
            <a:pPr marL="12700">
              <a:lnSpc>
                <a:spcPts val="4920"/>
              </a:lnSpc>
            </a:pPr>
            <a:r>
              <a:rPr sz="4000" spc="-75" dirty="0">
                <a:solidFill>
                  <a:schemeClr val="bg1"/>
                </a:solidFill>
              </a:rPr>
              <a:t>Choosing </a:t>
            </a:r>
            <a:r>
              <a:rPr sz="4000" dirty="0">
                <a:solidFill>
                  <a:schemeClr val="bg1"/>
                </a:solidFill>
              </a:rPr>
              <a:t>a </a:t>
            </a:r>
            <a:r>
              <a:rPr sz="4000" spc="-75" dirty="0">
                <a:solidFill>
                  <a:schemeClr val="bg1"/>
                </a:solidFill>
              </a:rPr>
              <a:t>health </a:t>
            </a:r>
            <a:r>
              <a:rPr sz="4000" spc="-65" dirty="0">
                <a:solidFill>
                  <a:schemeClr val="bg1"/>
                </a:solidFill>
              </a:rPr>
              <a:t>care</a:t>
            </a:r>
            <a:r>
              <a:rPr sz="4000" spc="-590" dirty="0">
                <a:solidFill>
                  <a:schemeClr val="bg1"/>
                </a:solidFill>
              </a:rPr>
              <a:t> </a:t>
            </a:r>
            <a:r>
              <a:rPr sz="4000" spc="-65" dirty="0">
                <a:solidFill>
                  <a:schemeClr val="bg1"/>
                </a:solidFill>
              </a:rPr>
              <a:t>plan</a:t>
            </a:r>
            <a:endParaRPr sz="4000" dirty="0">
              <a:solidFill>
                <a:schemeClr val="bg1"/>
              </a:solidFill>
            </a:endParaRPr>
          </a:p>
          <a:p>
            <a:pPr marL="12700">
              <a:lnSpc>
                <a:spcPts val="2760"/>
              </a:lnSpc>
            </a:pPr>
            <a:r>
              <a:rPr lang="en-US" b="1" dirty="0">
                <a:solidFill>
                  <a:schemeClr val="bg1"/>
                </a:solidFill>
                <a:latin typeface="Arial"/>
                <a:cs typeface="Arial"/>
              </a:rPr>
              <a:t> </a:t>
            </a:r>
            <a:r>
              <a:rPr b="1" dirty="0">
                <a:solidFill>
                  <a:schemeClr val="bg1"/>
                </a:solidFill>
                <a:latin typeface="Arial"/>
                <a:cs typeface="Arial"/>
              </a:rPr>
              <a:t>from the individual</a:t>
            </a:r>
            <a:r>
              <a:rPr b="1" spc="-105" dirty="0">
                <a:solidFill>
                  <a:schemeClr val="bg1"/>
                </a:solidFill>
                <a:latin typeface="Arial"/>
                <a:cs typeface="Arial"/>
              </a:rPr>
              <a:t> </a:t>
            </a:r>
            <a:r>
              <a:rPr b="1" spc="-5" dirty="0">
                <a:solidFill>
                  <a:schemeClr val="bg1"/>
                </a:solidFill>
                <a:latin typeface="Arial"/>
                <a:cs typeface="Arial"/>
              </a:rPr>
              <a:t>marketplace</a:t>
            </a:r>
            <a:endParaRPr dirty="0">
              <a:solidFill>
                <a:schemeClr val="bg1"/>
              </a:solidFill>
              <a:latin typeface="Arial"/>
              <a:cs typeface="Arial"/>
            </a:endParaRPr>
          </a:p>
        </p:txBody>
      </p:sp>
      <p:sp>
        <p:nvSpPr>
          <p:cNvPr id="11" name="object 11"/>
          <p:cNvSpPr/>
          <p:nvPr/>
        </p:nvSpPr>
        <p:spPr>
          <a:xfrm>
            <a:off x="0" y="2514600"/>
            <a:ext cx="9144000" cy="685800"/>
          </a:xfrm>
          <a:custGeom>
            <a:avLst/>
            <a:gdLst/>
            <a:ahLst/>
            <a:cxnLst/>
            <a:rect l="l" t="t" r="r" b="b"/>
            <a:pathLst>
              <a:path w="9144000" h="685800">
                <a:moveTo>
                  <a:pt x="0" y="685800"/>
                </a:moveTo>
                <a:lnTo>
                  <a:pt x="9144000" y="685800"/>
                </a:lnTo>
                <a:lnTo>
                  <a:pt x="9144000" y="0"/>
                </a:lnTo>
                <a:lnTo>
                  <a:pt x="0" y="0"/>
                </a:lnTo>
                <a:lnTo>
                  <a:pt x="0" y="685800"/>
                </a:lnTo>
                <a:close/>
              </a:path>
            </a:pathLst>
          </a:custGeom>
          <a:solidFill>
            <a:srgbClr val="008EB3"/>
          </a:solidFill>
        </p:spPr>
        <p:txBody>
          <a:bodyPr wrap="square" lIns="0" tIns="0" rIns="0" bIns="0" rtlCol="0"/>
          <a:lstStyle/>
          <a:p>
            <a:endParaRPr/>
          </a:p>
        </p:txBody>
      </p:sp>
      <p:sp>
        <p:nvSpPr>
          <p:cNvPr id="15" name="object 15"/>
          <p:cNvSpPr txBox="1"/>
          <p:nvPr/>
        </p:nvSpPr>
        <p:spPr>
          <a:xfrm>
            <a:off x="513554" y="2691596"/>
            <a:ext cx="8118475"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rial"/>
                <a:cs typeface="Arial"/>
              </a:rPr>
              <a:t>Each </a:t>
            </a:r>
            <a:r>
              <a:rPr sz="1800" b="1" spc="-5" dirty="0">
                <a:solidFill>
                  <a:srgbClr val="FFFFFF"/>
                </a:solidFill>
                <a:latin typeface="Arial"/>
                <a:cs typeface="Arial"/>
              </a:rPr>
              <a:t>eligible </a:t>
            </a:r>
            <a:r>
              <a:rPr sz="1800" b="1" dirty="0">
                <a:solidFill>
                  <a:srgbClr val="FFFFFF"/>
                </a:solidFill>
                <a:latin typeface="Arial"/>
                <a:cs typeface="Arial"/>
              </a:rPr>
              <a:t>individual </a:t>
            </a:r>
            <a:r>
              <a:rPr sz="1800" b="1" spc="-5" dirty="0">
                <a:solidFill>
                  <a:srgbClr val="FFFFFF"/>
                </a:solidFill>
                <a:latin typeface="Arial"/>
                <a:cs typeface="Arial"/>
              </a:rPr>
              <a:t>selects </a:t>
            </a:r>
            <a:r>
              <a:rPr sz="1800" b="1" dirty="0">
                <a:solidFill>
                  <a:srgbClr val="FFFFFF"/>
                </a:solidFill>
                <a:latin typeface="Arial"/>
                <a:cs typeface="Arial"/>
              </a:rPr>
              <a:t>their own health or prescription drug</a:t>
            </a:r>
            <a:r>
              <a:rPr sz="1800" b="1" spc="-105" dirty="0">
                <a:solidFill>
                  <a:srgbClr val="FFFFFF"/>
                </a:solidFill>
                <a:latin typeface="Arial"/>
                <a:cs typeface="Arial"/>
              </a:rPr>
              <a:t> </a:t>
            </a:r>
            <a:r>
              <a:rPr sz="1800" b="1" dirty="0">
                <a:solidFill>
                  <a:srgbClr val="FFFFFF"/>
                </a:solidFill>
                <a:latin typeface="Arial"/>
                <a:cs typeface="Arial"/>
              </a:rPr>
              <a:t>plans</a:t>
            </a:r>
            <a:endParaRPr sz="1600" dirty="0">
              <a:latin typeface="Arial"/>
              <a:cs typeface="Arial"/>
            </a:endParaRPr>
          </a:p>
        </p:txBody>
      </p:sp>
      <p:sp>
        <p:nvSpPr>
          <p:cNvPr id="30" name="object 30"/>
          <p:cNvSpPr/>
          <p:nvPr/>
        </p:nvSpPr>
        <p:spPr>
          <a:xfrm>
            <a:off x="5059405" y="3486152"/>
            <a:ext cx="0" cy="2947670"/>
          </a:xfrm>
          <a:custGeom>
            <a:avLst/>
            <a:gdLst/>
            <a:ahLst/>
            <a:cxnLst/>
            <a:rect l="l" t="t" r="r" b="b"/>
            <a:pathLst>
              <a:path h="2947670">
                <a:moveTo>
                  <a:pt x="0" y="0"/>
                </a:moveTo>
                <a:lnTo>
                  <a:pt x="0" y="2947314"/>
                </a:lnTo>
              </a:path>
            </a:pathLst>
          </a:custGeom>
          <a:ln w="12700">
            <a:solidFill>
              <a:srgbClr val="231F20"/>
            </a:solidFill>
            <a:prstDash val="sysDash"/>
          </a:ln>
        </p:spPr>
        <p:txBody>
          <a:bodyPr wrap="square" lIns="0" tIns="0" rIns="0" bIns="0" rtlCol="0"/>
          <a:lstStyle/>
          <a:p>
            <a:endParaRPr/>
          </a:p>
        </p:txBody>
      </p:sp>
      <p:pic>
        <p:nvPicPr>
          <p:cNvPr id="33" name="Picture 32" descr="Aon_White Logo.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510" y="1143001"/>
            <a:ext cx="1253490" cy="533400"/>
          </a:xfrm>
          <a:prstGeom prst="rect">
            <a:avLst/>
          </a:prstGeom>
        </p:spPr>
      </p:pic>
      <p:sp>
        <p:nvSpPr>
          <p:cNvPr id="34" name="object 15"/>
          <p:cNvSpPr txBox="1"/>
          <p:nvPr/>
        </p:nvSpPr>
        <p:spPr>
          <a:xfrm>
            <a:off x="5105400" y="3505200"/>
            <a:ext cx="3657600" cy="246221"/>
          </a:xfrm>
          <a:prstGeom prst="rect">
            <a:avLst/>
          </a:prstGeom>
        </p:spPr>
        <p:txBody>
          <a:bodyPr vert="horz" wrap="square" lIns="0" tIns="0" rIns="0" bIns="0" rtlCol="0">
            <a:spAutoFit/>
          </a:bodyPr>
          <a:lstStyle/>
          <a:p>
            <a:pPr algn="ctr">
              <a:lnSpc>
                <a:spcPct val="100000"/>
              </a:lnSpc>
              <a:spcBef>
                <a:spcPts val="5"/>
              </a:spcBef>
              <a:tabLst>
                <a:tab pos="5857240" algn="l"/>
              </a:tabLst>
            </a:pPr>
            <a:r>
              <a:rPr sz="1600" dirty="0">
                <a:solidFill>
                  <a:srgbClr val="4BBBEB"/>
                </a:solidFill>
                <a:latin typeface="Arial"/>
                <a:cs typeface="Arial"/>
              </a:rPr>
              <a:t>Spouse</a:t>
            </a:r>
            <a:r>
              <a:rPr sz="1600" spc="-105" dirty="0">
                <a:solidFill>
                  <a:srgbClr val="4BBBEB"/>
                </a:solidFill>
                <a:latin typeface="Arial"/>
                <a:cs typeface="Arial"/>
              </a:rPr>
              <a:t> </a:t>
            </a:r>
            <a:r>
              <a:rPr sz="1600" spc="-5" dirty="0">
                <a:solidFill>
                  <a:srgbClr val="4BBBEB"/>
                </a:solidFill>
                <a:latin typeface="Arial"/>
                <a:cs typeface="Arial"/>
              </a:rPr>
              <a:t>elects</a:t>
            </a:r>
            <a:endParaRPr sz="1600" dirty="0">
              <a:latin typeface="Arial"/>
              <a:cs typeface="Arial"/>
            </a:endParaRPr>
          </a:p>
        </p:txBody>
      </p:sp>
      <p:sp>
        <p:nvSpPr>
          <p:cNvPr id="35" name="object 15"/>
          <p:cNvSpPr txBox="1"/>
          <p:nvPr/>
        </p:nvSpPr>
        <p:spPr>
          <a:xfrm>
            <a:off x="1905000" y="3505200"/>
            <a:ext cx="3124199" cy="246221"/>
          </a:xfrm>
          <a:prstGeom prst="rect">
            <a:avLst/>
          </a:prstGeom>
        </p:spPr>
        <p:txBody>
          <a:bodyPr vert="horz" wrap="square" lIns="0" tIns="0" rIns="0" bIns="0" rtlCol="0">
            <a:spAutoFit/>
          </a:bodyPr>
          <a:lstStyle/>
          <a:p>
            <a:pPr marL="3175" algn="ctr">
              <a:lnSpc>
                <a:spcPct val="100000"/>
              </a:lnSpc>
              <a:spcBef>
                <a:spcPts val="5"/>
              </a:spcBef>
              <a:tabLst>
                <a:tab pos="5857240" algn="l"/>
              </a:tabLst>
            </a:pPr>
            <a:r>
              <a:rPr sz="1600" spc="-5" dirty="0">
                <a:solidFill>
                  <a:srgbClr val="84C446"/>
                </a:solidFill>
                <a:latin typeface="Arial"/>
                <a:cs typeface="Arial"/>
              </a:rPr>
              <a:t>Retiree</a:t>
            </a:r>
            <a:r>
              <a:rPr sz="1600" dirty="0">
                <a:solidFill>
                  <a:srgbClr val="84C446"/>
                </a:solidFill>
                <a:latin typeface="Arial"/>
                <a:cs typeface="Arial"/>
              </a:rPr>
              <a:t> </a:t>
            </a:r>
            <a:r>
              <a:rPr sz="1600" spc="-5" dirty="0">
                <a:solidFill>
                  <a:srgbClr val="84C446"/>
                </a:solidFill>
                <a:latin typeface="Arial"/>
                <a:cs typeface="Arial"/>
              </a:rPr>
              <a:t>elects</a:t>
            </a:r>
            <a:endParaRPr sz="1600" dirty="0">
              <a:latin typeface="Arial"/>
              <a:cs typeface="Arial"/>
            </a:endParaRPr>
          </a:p>
        </p:txBody>
      </p:sp>
      <p:sp>
        <p:nvSpPr>
          <p:cNvPr id="17" name="object 50"/>
          <p:cNvSpPr txBox="1"/>
          <p:nvPr/>
        </p:nvSpPr>
        <p:spPr>
          <a:xfrm>
            <a:off x="215911" y="6401877"/>
            <a:ext cx="1328420" cy="151323"/>
          </a:xfrm>
          <a:prstGeom prst="rect">
            <a:avLst/>
          </a:prstGeom>
        </p:spPr>
        <p:txBody>
          <a:bodyPr vert="horz" wrap="square" lIns="0" tIns="12700" rIns="0" bIns="0" rtlCol="0">
            <a:spAutoFit/>
          </a:bodyPr>
          <a:lstStyle/>
          <a:p>
            <a:pPr marL="12700">
              <a:lnSpc>
                <a:spcPct val="100000"/>
              </a:lnSpc>
            </a:pPr>
            <a:r>
              <a:rPr sz="900" dirty="0">
                <a:solidFill>
                  <a:srgbClr val="FFFFFF"/>
                </a:solidFill>
                <a:latin typeface="Arial"/>
                <a:cs typeface="Arial"/>
              </a:rPr>
              <a:t>Proprietary &amp;</a:t>
            </a:r>
            <a:r>
              <a:rPr sz="900" spc="-100" dirty="0">
                <a:solidFill>
                  <a:srgbClr val="FFFFFF"/>
                </a:solidFill>
                <a:latin typeface="Arial"/>
                <a:cs typeface="Arial"/>
              </a:rPr>
              <a:t> </a:t>
            </a:r>
            <a:r>
              <a:rPr sz="900" dirty="0">
                <a:solidFill>
                  <a:srgbClr val="FFFFFF"/>
                </a:solidFill>
                <a:latin typeface="Arial"/>
                <a:cs typeface="Arial"/>
              </a:rPr>
              <a:t>Confidential</a:t>
            </a:r>
            <a:endParaRPr sz="900" dirty="0">
              <a:latin typeface="Arial"/>
              <a:cs typeface="Arial"/>
            </a:endParaRPr>
          </a:p>
        </p:txBody>
      </p:sp>
    </p:spTree>
    <p:extLst>
      <p:ext uri="{BB962C8B-B14F-4D97-AF65-F5344CB8AC3E}">
        <p14:creationId xmlns:p14="http://schemas.microsoft.com/office/powerpoint/2010/main" val="1039831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38752" y="35554"/>
            <a:ext cx="7315200" cy="1714500"/>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p:nvPr/>
        </p:nvSpPr>
        <p:spPr>
          <a:xfrm>
            <a:off x="2273457" y="2681241"/>
            <a:ext cx="2922905" cy="2398285"/>
          </a:xfrm>
          <a:prstGeom prst="rect">
            <a:avLst/>
          </a:prstGeom>
        </p:spPr>
        <p:txBody>
          <a:bodyPr vert="horz" wrap="square" lIns="0" tIns="0" rIns="0" bIns="0" rtlCol="0">
            <a:spAutoFit/>
          </a:bodyPr>
          <a:lstStyle/>
          <a:p>
            <a:pPr marL="697865">
              <a:lnSpc>
                <a:spcPct val="100000"/>
              </a:lnSpc>
            </a:pPr>
            <a:r>
              <a:rPr sz="1800" b="1" dirty="0">
                <a:solidFill>
                  <a:srgbClr val="004270"/>
                </a:solidFill>
                <a:latin typeface="Arial"/>
                <a:cs typeface="Arial"/>
              </a:rPr>
              <a:t>Part</a:t>
            </a:r>
            <a:r>
              <a:rPr sz="1800" b="1" spc="-170" dirty="0">
                <a:solidFill>
                  <a:srgbClr val="004270"/>
                </a:solidFill>
                <a:latin typeface="Arial"/>
                <a:cs typeface="Arial"/>
              </a:rPr>
              <a:t> </a:t>
            </a:r>
            <a:r>
              <a:rPr sz="1800" b="1" dirty="0">
                <a:solidFill>
                  <a:srgbClr val="004270"/>
                </a:solidFill>
                <a:latin typeface="Arial"/>
                <a:cs typeface="Arial"/>
              </a:rPr>
              <a:t>A</a:t>
            </a:r>
            <a:endParaRPr sz="1800" dirty="0">
              <a:latin typeface="Arial"/>
              <a:cs typeface="Arial"/>
            </a:endParaRPr>
          </a:p>
          <a:p>
            <a:pPr marL="240665" indent="-137160">
              <a:lnSpc>
                <a:spcPct val="100000"/>
              </a:lnSpc>
              <a:spcBef>
                <a:spcPts val="1120"/>
              </a:spcBef>
              <a:buChar char="•"/>
              <a:tabLst>
                <a:tab pos="241300" algn="l"/>
              </a:tabLst>
            </a:pPr>
            <a:r>
              <a:rPr sz="1400" dirty="0">
                <a:solidFill>
                  <a:srgbClr val="231F20"/>
                </a:solidFill>
                <a:latin typeface="Arial"/>
                <a:cs typeface="Arial"/>
              </a:rPr>
              <a:t>Inpatient hospital</a:t>
            </a:r>
            <a:r>
              <a:rPr sz="1400" spc="-100" dirty="0">
                <a:solidFill>
                  <a:srgbClr val="231F20"/>
                </a:solidFill>
                <a:latin typeface="Arial"/>
                <a:cs typeface="Arial"/>
              </a:rPr>
              <a:t> </a:t>
            </a:r>
            <a:r>
              <a:rPr sz="1400" dirty="0">
                <a:solidFill>
                  <a:srgbClr val="231F20"/>
                </a:solidFill>
                <a:latin typeface="Arial"/>
                <a:cs typeface="Arial"/>
              </a:rPr>
              <a:t>care</a:t>
            </a:r>
            <a:endParaRPr sz="1400" dirty="0">
              <a:latin typeface="Arial"/>
              <a:cs typeface="Arial"/>
            </a:endParaRPr>
          </a:p>
          <a:p>
            <a:pPr marL="240665" marR="741680" indent="-137160">
              <a:lnSpc>
                <a:spcPct val="100000"/>
              </a:lnSpc>
              <a:spcBef>
                <a:spcPts val="200"/>
              </a:spcBef>
              <a:buChar char="•"/>
              <a:tabLst>
                <a:tab pos="215900" algn="l"/>
              </a:tabLst>
            </a:pPr>
            <a:r>
              <a:rPr sz="1400" dirty="0">
                <a:solidFill>
                  <a:srgbClr val="231F20"/>
                </a:solidFill>
                <a:latin typeface="Arial"/>
                <a:cs typeface="Arial"/>
              </a:rPr>
              <a:t>Inpatient care in a</a:t>
            </a:r>
            <a:r>
              <a:rPr sz="1400" spc="-100" dirty="0">
                <a:solidFill>
                  <a:srgbClr val="231F20"/>
                </a:solidFill>
                <a:latin typeface="Arial"/>
                <a:cs typeface="Arial"/>
              </a:rPr>
              <a:t> </a:t>
            </a:r>
            <a:r>
              <a:rPr sz="1400" dirty="0">
                <a:solidFill>
                  <a:srgbClr val="231F20"/>
                </a:solidFill>
                <a:latin typeface="Arial"/>
                <a:cs typeface="Arial"/>
              </a:rPr>
              <a:t>skilled</a:t>
            </a:r>
            <a:r>
              <a:rPr lang="en-US" sz="1400" dirty="0">
                <a:solidFill>
                  <a:srgbClr val="231F20"/>
                </a:solidFill>
                <a:latin typeface="Arial"/>
                <a:cs typeface="Arial"/>
              </a:rPr>
              <a:t> </a:t>
            </a:r>
            <a:r>
              <a:rPr sz="1400" dirty="0">
                <a:solidFill>
                  <a:srgbClr val="231F20"/>
                </a:solidFill>
                <a:latin typeface="Arial"/>
                <a:cs typeface="Arial"/>
              </a:rPr>
              <a:t>nursing</a:t>
            </a:r>
            <a:r>
              <a:rPr sz="1400" spc="-100" dirty="0">
                <a:solidFill>
                  <a:srgbClr val="231F20"/>
                </a:solidFill>
                <a:latin typeface="Arial"/>
                <a:cs typeface="Arial"/>
              </a:rPr>
              <a:t> </a:t>
            </a:r>
            <a:r>
              <a:rPr sz="1400" dirty="0">
                <a:solidFill>
                  <a:srgbClr val="231F20"/>
                </a:solidFill>
                <a:latin typeface="Arial"/>
                <a:cs typeface="Arial"/>
              </a:rPr>
              <a:t>facility</a:t>
            </a:r>
            <a:endParaRPr sz="1400" dirty="0">
              <a:latin typeface="Arial"/>
              <a:cs typeface="Arial"/>
            </a:endParaRPr>
          </a:p>
          <a:p>
            <a:pPr marL="240665" indent="-137160">
              <a:lnSpc>
                <a:spcPct val="100000"/>
              </a:lnSpc>
              <a:spcBef>
                <a:spcPts val="200"/>
              </a:spcBef>
              <a:buChar char="•"/>
              <a:tabLst>
                <a:tab pos="241300" algn="l"/>
              </a:tabLst>
            </a:pPr>
            <a:r>
              <a:rPr sz="1400" dirty="0">
                <a:solidFill>
                  <a:srgbClr val="231F20"/>
                </a:solidFill>
                <a:latin typeface="Arial"/>
                <a:cs typeface="Arial"/>
              </a:rPr>
              <a:t>Hospice care</a:t>
            </a:r>
            <a:r>
              <a:rPr sz="1400" spc="-100" dirty="0">
                <a:solidFill>
                  <a:srgbClr val="231F20"/>
                </a:solidFill>
                <a:latin typeface="Arial"/>
                <a:cs typeface="Arial"/>
              </a:rPr>
              <a:t> </a:t>
            </a:r>
            <a:r>
              <a:rPr sz="1400" dirty="0">
                <a:solidFill>
                  <a:srgbClr val="231F20"/>
                </a:solidFill>
                <a:latin typeface="Arial"/>
                <a:cs typeface="Arial"/>
              </a:rPr>
              <a:t>services</a:t>
            </a:r>
            <a:endParaRPr sz="1400" dirty="0">
              <a:latin typeface="Arial"/>
              <a:cs typeface="Arial"/>
            </a:endParaRPr>
          </a:p>
          <a:p>
            <a:pPr marL="240665" indent="-137160">
              <a:lnSpc>
                <a:spcPct val="100000"/>
              </a:lnSpc>
              <a:spcBef>
                <a:spcPts val="200"/>
              </a:spcBef>
              <a:buChar char="•"/>
              <a:tabLst>
                <a:tab pos="241300" algn="l"/>
              </a:tabLst>
            </a:pPr>
            <a:r>
              <a:rPr sz="1400" dirty="0">
                <a:solidFill>
                  <a:srgbClr val="231F20"/>
                </a:solidFill>
                <a:latin typeface="Arial"/>
                <a:cs typeface="Arial"/>
              </a:rPr>
              <a:t>Home health care</a:t>
            </a:r>
            <a:r>
              <a:rPr sz="1400" spc="-100" dirty="0">
                <a:solidFill>
                  <a:srgbClr val="231F20"/>
                </a:solidFill>
                <a:latin typeface="Arial"/>
                <a:cs typeface="Arial"/>
              </a:rPr>
              <a:t> </a:t>
            </a:r>
            <a:r>
              <a:rPr sz="1400" dirty="0">
                <a:solidFill>
                  <a:srgbClr val="231F20"/>
                </a:solidFill>
                <a:latin typeface="Arial"/>
                <a:cs typeface="Arial"/>
              </a:rPr>
              <a:t>services</a:t>
            </a:r>
            <a:endParaRPr sz="1400" dirty="0">
              <a:latin typeface="Arial"/>
              <a:cs typeface="Arial"/>
            </a:endParaRPr>
          </a:p>
          <a:p>
            <a:pPr marL="12700">
              <a:lnSpc>
                <a:spcPct val="100000"/>
              </a:lnSpc>
              <a:spcBef>
                <a:spcPts val="1000"/>
              </a:spcBef>
            </a:pPr>
            <a:r>
              <a:rPr sz="1400" b="1" spc="-35" dirty="0">
                <a:solidFill>
                  <a:srgbClr val="231F20"/>
                </a:solidFill>
                <a:latin typeface="Arial"/>
                <a:cs typeface="Arial"/>
              </a:rPr>
              <a:t>You</a:t>
            </a:r>
            <a:r>
              <a:rPr sz="1400" b="1" spc="-105" dirty="0">
                <a:solidFill>
                  <a:srgbClr val="231F20"/>
                </a:solidFill>
                <a:latin typeface="Arial"/>
                <a:cs typeface="Arial"/>
              </a:rPr>
              <a:t> </a:t>
            </a:r>
            <a:r>
              <a:rPr sz="1400" b="1" dirty="0">
                <a:solidFill>
                  <a:srgbClr val="231F20"/>
                </a:solidFill>
                <a:latin typeface="Arial"/>
                <a:cs typeface="Arial"/>
              </a:rPr>
              <a:t>pay:</a:t>
            </a:r>
            <a:endParaRPr sz="1400" dirty="0">
              <a:latin typeface="Arial"/>
              <a:cs typeface="Arial"/>
            </a:endParaRPr>
          </a:p>
          <a:p>
            <a:pPr marL="241300" marR="854710" indent="-137795">
              <a:lnSpc>
                <a:spcPct val="111900"/>
              </a:lnSpc>
              <a:buChar char="•"/>
              <a:tabLst>
                <a:tab pos="241300" algn="l"/>
              </a:tabLst>
            </a:pPr>
            <a:r>
              <a:rPr sz="1400" spc="-10" dirty="0">
                <a:solidFill>
                  <a:srgbClr val="231F20"/>
                </a:solidFill>
                <a:latin typeface="Arial"/>
                <a:cs typeface="Arial"/>
              </a:rPr>
              <a:t>Typically </a:t>
            </a:r>
            <a:r>
              <a:rPr sz="1400" dirty="0">
                <a:solidFill>
                  <a:srgbClr val="231F20"/>
                </a:solidFill>
                <a:latin typeface="Arial"/>
                <a:cs typeface="Arial"/>
              </a:rPr>
              <a:t>a $0</a:t>
            </a:r>
            <a:r>
              <a:rPr sz="1400" spc="-85" dirty="0">
                <a:solidFill>
                  <a:srgbClr val="231F20"/>
                </a:solidFill>
                <a:latin typeface="Arial"/>
                <a:cs typeface="Arial"/>
              </a:rPr>
              <a:t> </a:t>
            </a:r>
            <a:r>
              <a:rPr sz="1400" dirty="0">
                <a:solidFill>
                  <a:srgbClr val="231F20"/>
                </a:solidFill>
                <a:latin typeface="Arial"/>
                <a:cs typeface="Arial"/>
              </a:rPr>
              <a:t>premium</a:t>
            </a:r>
            <a:r>
              <a:rPr lang="en-US" sz="1400" dirty="0">
                <a:solidFill>
                  <a:srgbClr val="231F20"/>
                </a:solidFill>
                <a:latin typeface="Arial"/>
                <a:cs typeface="Arial"/>
              </a:rPr>
              <a:t> </a:t>
            </a:r>
            <a:endParaRPr sz="1400" strike="sngStrike" dirty="0">
              <a:latin typeface="Arial"/>
              <a:cs typeface="Arial"/>
            </a:endParaRPr>
          </a:p>
          <a:p>
            <a:pPr marL="241300" indent="-137160">
              <a:lnSpc>
                <a:spcPct val="100000"/>
              </a:lnSpc>
              <a:spcBef>
                <a:spcPts val="200"/>
              </a:spcBef>
              <a:buChar char="•"/>
              <a:tabLst>
                <a:tab pos="241935" algn="l"/>
              </a:tabLst>
            </a:pPr>
            <a:r>
              <a:rPr sz="1400" dirty="0">
                <a:solidFill>
                  <a:srgbClr val="231F20"/>
                </a:solidFill>
                <a:latin typeface="Arial"/>
                <a:cs typeface="Arial"/>
              </a:rPr>
              <a:t>Deductible: per benefit</a:t>
            </a:r>
            <a:r>
              <a:rPr sz="1400" spc="-100" dirty="0">
                <a:solidFill>
                  <a:srgbClr val="231F20"/>
                </a:solidFill>
                <a:latin typeface="Arial"/>
                <a:cs typeface="Arial"/>
              </a:rPr>
              <a:t> </a:t>
            </a:r>
            <a:r>
              <a:rPr sz="1400" dirty="0">
                <a:solidFill>
                  <a:srgbClr val="231F20"/>
                </a:solidFill>
                <a:latin typeface="Arial"/>
                <a:cs typeface="Arial"/>
              </a:rPr>
              <a:t>year</a:t>
            </a:r>
            <a:endParaRPr sz="1400" dirty="0">
              <a:latin typeface="Arial"/>
              <a:cs typeface="Arial"/>
            </a:endParaRPr>
          </a:p>
        </p:txBody>
      </p:sp>
      <p:sp>
        <p:nvSpPr>
          <p:cNvPr id="5" name="object 5"/>
          <p:cNvSpPr txBox="1"/>
          <p:nvPr/>
        </p:nvSpPr>
        <p:spPr>
          <a:xfrm>
            <a:off x="5661788" y="2681240"/>
            <a:ext cx="3482212" cy="3318858"/>
          </a:xfrm>
          <a:prstGeom prst="rect">
            <a:avLst/>
          </a:prstGeom>
        </p:spPr>
        <p:txBody>
          <a:bodyPr vert="horz" wrap="square" lIns="0" tIns="0" rIns="0" bIns="0" rtlCol="0">
            <a:spAutoFit/>
          </a:bodyPr>
          <a:lstStyle/>
          <a:p>
            <a:pPr marL="698500">
              <a:lnSpc>
                <a:spcPct val="100000"/>
              </a:lnSpc>
            </a:pPr>
            <a:r>
              <a:rPr sz="1800" b="1" dirty="0">
                <a:solidFill>
                  <a:srgbClr val="004270"/>
                </a:solidFill>
                <a:latin typeface="Arial"/>
                <a:cs typeface="Arial"/>
              </a:rPr>
              <a:t>Part</a:t>
            </a:r>
            <a:r>
              <a:rPr sz="1800" b="1" spc="-100" dirty="0">
                <a:solidFill>
                  <a:srgbClr val="004270"/>
                </a:solidFill>
                <a:latin typeface="Arial"/>
                <a:cs typeface="Arial"/>
              </a:rPr>
              <a:t> </a:t>
            </a:r>
            <a:r>
              <a:rPr sz="1800" b="1" dirty="0">
                <a:solidFill>
                  <a:srgbClr val="004270"/>
                </a:solidFill>
                <a:latin typeface="Arial"/>
                <a:cs typeface="Arial"/>
              </a:rPr>
              <a:t>B</a:t>
            </a:r>
            <a:endParaRPr sz="1800" dirty="0">
              <a:latin typeface="Arial"/>
              <a:cs typeface="Arial"/>
            </a:endParaRPr>
          </a:p>
          <a:p>
            <a:pPr marL="241300" indent="-137160">
              <a:lnSpc>
                <a:spcPct val="100000"/>
              </a:lnSpc>
              <a:spcBef>
                <a:spcPts val="1120"/>
              </a:spcBef>
              <a:buChar char="•"/>
              <a:tabLst>
                <a:tab pos="241300" algn="l"/>
              </a:tabLst>
            </a:pPr>
            <a:r>
              <a:rPr sz="1400" dirty="0">
                <a:solidFill>
                  <a:srgbClr val="231F20"/>
                </a:solidFill>
                <a:latin typeface="Arial"/>
                <a:cs typeface="Arial"/>
              </a:rPr>
              <a:t>Medically</a:t>
            </a:r>
            <a:r>
              <a:rPr sz="1400" spc="-100" dirty="0">
                <a:solidFill>
                  <a:srgbClr val="231F20"/>
                </a:solidFill>
                <a:latin typeface="Arial"/>
                <a:cs typeface="Arial"/>
              </a:rPr>
              <a:t> </a:t>
            </a:r>
            <a:r>
              <a:rPr sz="1400" dirty="0">
                <a:solidFill>
                  <a:srgbClr val="231F20"/>
                </a:solidFill>
                <a:latin typeface="Arial"/>
                <a:cs typeface="Arial"/>
              </a:rPr>
              <a:t>necessary</a:t>
            </a:r>
            <a:endParaRPr sz="1400" dirty="0">
              <a:latin typeface="Arial"/>
              <a:cs typeface="Arial"/>
            </a:endParaRPr>
          </a:p>
          <a:p>
            <a:pPr marL="215265" indent="-111125">
              <a:lnSpc>
                <a:spcPct val="100000"/>
              </a:lnSpc>
              <a:spcBef>
                <a:spcPts val="200"/>
              </a:spcBef>
              <a:buChar char="•"/>
              <a:tabLst>
                <a:tab pos="215900" algn="l"/>
              </a:tabLst>
            </a:pPr>
            <a:r>
              <a:rPr sz="1400" dirty="0">
                <a:solidFill>
                  <a:srgbClr val="231F20"/>
                </a:solidFill>
                <a:latin typeface="Arial"/>
                <a:cs typeface="Arial"/>
              </a:rPr>
              <a:t>Preventive</a:t>
            </a:r>
            <a:endParaRPr sz="1400" dirty="0">
              <a:latin typeface="Arial"/>
              <a:cs typeface="Arial"/>
            </a:endParaRPr>
          </a:p>
          <a:p>
            <a:pPr marL="215265" indent="-111125">
              <a:lnSpc>
                <a:spcPct val="100000"/>
              </a:lnSpc>
              <a:spcBef>
                <a:spcPts val="200"/>
              </a:spcBef>
              <a:buChar char="•"/>
              <a:tabLst>
                <a:tab pos="215900" algn="l"/>
              </a:tabLst>
            </a:pPr>
            <a:r>
              <a:rPr sz="1400" dirty="0">
                <a:solidFill>
                  <a:srgbClr val="231F20"/>
                </a:solidFill>
                <a:latin typeface="Arial"/>
                <a:cs typeface="Arial"/>
              </a:rPr>
              <a:t>Doctor</a:t>
            </a:r>
            <a:r>
              <a:rPr sz="1400" spc="-100" dirty="0">
                <a:solidFill>
                  <a:srgbClr val="231F20"/>
                </a:solidFill>
                <a:latin typeface="Arial"/>
                <a:cs typeface="Arial"/>
              </a:rPr>
              <a:t> </a:t>
            </a:r>
            <a:r>
              <a:rPr sz="1400" dirty="0">
                <a:solidFill>
                  <a:srgbClr val="231F20"/>
                </a:solidFill>
                <a:latin typeface="Arial"/>
                <a:cs typeface="Arial"/>
              </a:rPr>
              <a:t>visits</a:t>
            </a:r>
            <a:endParaRPr sz="1400" dirty="0">
              <a:latin typeface="Arial"/>
              <a:cs typeface="Arial"/>
            </a:endParaRPr>
          </a:p>
          <a:p>
            <a:pPr marL="215265" indent="-111125">
              <a:lnSpc>
                <a:spcPct val="100000"/>
              </a:lnSpc>
              <a:spcBef>
                <a:spcPts val="200"/>
              </a:spcBef>
              <a:buChar char="•"/>
              <a:tabLst>
                <a:tab pos="215900" algn="l"/>
              </a:tabLst>
            </a:pPr>
            <a:r>
              <a:rPr sz="1400" dirty="0">
                <a:solidFill>
                  <a:srgbClr val="231F20"/>
                </a:solidFill>
                <a:latin typeface="Arial"/>
                <a:cs typeface="Arial"/>
              </a:rPr>
              <a:t>Outpatient hospital</a:t>
            </a:r>
            <a:r>
              <a:rPr sz="1400" spc="-100" dirty="0">
                <a:solidFill>
                  <a:srgbClr val="231F20"/>
                </a:solidFill>
                <a:latin typeface="Arial"/>
                <a:cs typeface="Arial"/>
              </a:rPr>
              <a:t> </a:t>
            </a:r>
            <a:r>
              <a:rPr sz="1400" dirty="0">
                <a:solidFill>
                  <a:srgbClr val="231F20"/>
                </a:solidFill>
                <a:latin typeface="Arial"/>
                <a:cs typeface="Arial"/>
              </a:rPr>
              <a:t>care</a:t>
            </a:r>
            <a:endParaRPr sz="1400" dirty="0">
              <a:latin typeface="Arial"/>
              <a:cs typeface="Arial"/>
            </a:endParaRPr>
          </a:p>
          <a:p>
            <a:pPr marL="241300" marR="362585" indent="-137160">
              <a:lnSpc>
                <a:spcPct val="100000"/>
              </a:lnSpc>
              <a:spcBef>
                <a:spcPts val="200"/>
              </a:spcBef>
              <a:buChar char="•"/>
              <a:tabLst>
                <a:tab pos="215900" algn="l"/>
              </a:tabLst>
            </a:pPr>
            <a:r>
              <a:rPr sz="1400" dirty="0">
                <a:solidFill>
                  <a:srgbClr val="231F20"/>
                </a:solidFill>
                <a:latin typeface="Arial"/>
                <a:cs typeface="Arial"/>
              </a:rPr>
              <a:t>Durable medical</a:t>
            </a:r>
            <a:r>
              <a:rPr sz="1400" spc="-100" dirty="0">
                <a:solidFill>
                  <a:srgbClr val="231F20"/>
                </a:solidFill>
                <a:latin typeface="Arial"/>
                <a:cs typeface="Arial"/>
              </a:rPr>
              <a:t> </a:t>
            </a:r>
            <a:r>
              <a:rPr sz="1400" dirty="0">
                <a:solidFill>
                  <a:srgbClr val="231F20"/>
                </a:solidFill>
                <a:latin typeface="Arial"/>
                <a:cs typeface="Arial"/>
              </a:rPr>
              <a:t>equipment</a:t>
            </a:r>
            <a:r>
              <a:rPr lang="en-US" sz="1400" dirty="0">
                <a:solidFill>
                  <a:srgbClr val="231F20"/>
                </a:solidFill>
                <a:latin typeface="Arial"/>
                <a:cs typeface="Arial"/>
              </a:rPr>
              <a:t> </a:t>
            </a:r>
            <a:r>
              <a:rPr sz="1400" dirty="0">
                <a:solidFill>
                  <a:srgbClr val="231F20"/>
                </a:solidFill>
                <a:latin typeface="Arial"/>
                <a:cs typeface="Arial"/>
              </a:rPr>
              <a:t>and</a:t>
            </a:r>
            <a:r>
              <a:rPr sz="1400" spc="-100" dirty="0">
                <a:solidFill>
                  <a:srgbClr val="231F20"/>
                </a:solidFill>
                <a:latin typeface="Arial"/>
                <a:cs typeface="Arial"/>
              </a:rPr>
              <a:t> </a:t>
            </a:r>
            <a:r>
              <a:rPr sz="1400" dirty="0">
                <a:solidFill>
                  <a:srgbClr val="231F20"/>
                </a:solidFill>
                <a:latin typeface="Arial"/>
                <a:cs typeface="Arial"/>
              </a:rPr>
              <a:t>supplies</a:t>
            </a:r>
            <a:endParaRPr sz="1400" dirty="0">
              <a:latin typeface="Arial"/>
              <a:cs typeface="Arial"/>
            </a:endParaRPr>
          </a:p>
          <a:p>
            <a:pPr marL="12700">
              <a:lnSpc>
                <a:spcPct val="100000"/>
              </a:lnSpc>
              <a:spcBef>
                <a:spcPts val="1000"/>
              </a:spcBef>
            </a:pPr>
            <a:r>
              <a:rPr sz="1400" b="1" spc="-35" dirty="0">
                <a:solidFill>
                  <a:srgbClr val="231F20"/>
                </a:solidFill>
                <a:latin typeface="Arial"/>
                <a:cs typeface="Arial"/>
              </a:rPr>
              <a:t>You</a:t>
            </a:r>
            <a:r>
              <a:rPr sz="1400" b="1" spc="-100" dirty="0">
                <a:solidFill>
                  <a:srgbClr val="231F20"/>
                </a:solidFill>
                <a:latin typeface="Arial"/>
                <a:cs typeface="Arial"/>
              </a:rPr>
              <a:t> </a:t>
            </a:r>
            <a:r>
              <a:rPr sz="1400" b="1" dirty="0">
                <a:solidFill>
                  <a:srgbClr val="231F20"/>
                </a:solidFill>
                <a:latin typeface="Arial"/>
                <a:cs typeface="Arial"/>
              </a:rPr>
              <a:t>pay:</a:t>
            </a:r>
            <a:endParaRPr sz="1400" dirty="0">
              <a:latin typeface="Arial"/>
              <a:cs typeface="Arial"/>
            </a:endParaRPr>
          </a:p>
          <a:p>
            <a:pPr marL="241300" marR="5080" indent="-137160">
              <a:lnSpc>
                <a:spcPct val="100000"/>
              </a:lnSpc>
              <a:spcBef>
                <a:spcPts val="200"/>
              </a:spcBef>
              <a:buChar char="•"/>
              <a:tabLst>
                <a:tab pos="241300" algn="l"/>
              </a:tabLst>
            </a:pPr>
            <a:r>
              <a:rPr sz="1400" spc="-20" dirty="0">
                <a:solidFill>
                  <a:srgbClr val="231F20"/>
                </a:solidFill>
                <a:latin typeface="Arial"/>
                <a:cs typeface="Arial"/>
              </a:rPr>
              <a:t>Typically, </a:t>
            </a:r>
            <a:r>
              <a:rPr sz="1400" dirty="0">
                <a:solidFill>
                  <a:srgbClr val="231F20"/>
                </a:solidFill>
                <a:latin typeface="Arial"/>
                <a:cs typeface="Arial"/>
              </a:rPr>
              <a:t>the standard</a:t>
            </a:r>
            <a:r>
              <a:rPr sz="1400" spc="-65" dirty="0">
                <a:solidFill>
                  <a:srgbClr val="231F20"/>
                </a:solidFill>
                <a:latin typeface="Arial"/>
                <a:cs typeface="Arial"/>
              </a:rPr>
              <a:t> </a:t>
            </a:r>
            <a:r>
              <a:rPr sz="1400" dirty="0">
                <a:solidFill>
                  <a:srgbClr val="231F20"/>
                </a:solidFill>
                <a:latin typeface="Arial"/>
                <a:cs typeface="Arial"/>
              </a:rPr>
              <a:t>premium</a:t>
            </a:r>
            <a:r>
              <a:rPr lang="en-US" sz="1400" dirty="0">
                <a:solidFill>
                  <a:srgbClr val="231F20"/>
                </a:solidFill>
                <a:latin typeface="Arial"/>
                <a:cs typeface="Arial"/>
              </a:rPr>
              <a:t> </a:t>
            </a:r>
            <a:br>
              <a:rPr lang="en-US" sz="1400" dirty="0">
                <a:solidFill>
                  <a:srgbClr val="231F20"/>
                </a:solidFill>
                <a:latin typeface="Arial"/>
                <a:cs typeface="Arial"/>
              </a:rPr>
            </a:br>
            <a:r>
              <a:rPr sz="1400" dirty="0">
                <a:solidFill>
                  <a:srgbClr val="231F20"/>
                </a:solidFill>
                <a:latin typeface="Arial"/>
                <a:cs typeface="Arial"/>
              </a:rPr>
              <a:t>amount =</a:t>
            </a:r>
            <a:r>
              <a:rPr sz="1400" spc="-100" dirty="0">
                <a:solidFill>
                  <a:srgbClr val="231F20"/>
                </a:solidFill>
                <a:latin typeface="Arial"/>
                <a:cs typeface="Arial"/>
              </a:rPr>
              <a:t> </a:t>
            </a:r>
            <a:r>
              <a:rPr sz="1400" dirty="0">
                <a:solidFill>
                  <a:srgbClr val="231F20"/>
                </a:solidFill>
                <a:latin typeface="Arial"/>
                <a:cs typeface="Arial"/>
              </a:rPr>
              <a:t>$13</a:t>
            </a:r>
            <a:r>
              <a:rPr lang="en-US" sz="1400" dirty="0">
                <a:solidFill>
                  <a:srgbClr val="231F20"/>
                </a:solidFill>
                <a:latin typeface="Arial"/>
                <a:cs typeface="Arial"/>
              </a:rPr>
              <a:t>5.50</a:t>
            </a:r>
            <a:endParaRPr sz="1400" dirty="0">
              <a:latin typeface="Arial"/>
              <a:cs typeface="Arial"/>
            </a:endParaRPr>
          </a:p>
          <a:p>
            <a:pPr marL="215265" indent="-111125">
              <a:lnSpc>
                <a:spcPct val="100000"/>
              </a:lnSpc>
              <a:spcBef>
                <a:spcPts val="200"/>
              </a:spcBef>
              <a:buChar char="•"/>
              <a:tabLst>
                <a:tab pos="215900" algn="l"/>
              </a:tabLst>
            </a:pPr>
            <a:r>
              <a:rPr lang="en-US" sz="1400" dirty="0">
                <a:solidFill>
                  <a:srgbClr val="231F20"/>
                </a:solidFill>
                <a:latin typeface="Arial"/>
                <a:cs typeface="Arial"/>
              </a:rPr>
              <a:t>﻿20% coinsurance, after $185 deductible</a:t>
            </a:r>
            <a:endParaRPr sz="1450" dirty="0">
              <a:latin typeface="Times New Roman"/>
              <a:cs typeface="Times New Roman"/>
            </a:endParaRPr>
          </a:p>
          <a:p>
            <a:pPr marL="12700" marR="118745">
              <a:lnSpc>
                <a:spcPct val="100000"/>
              </a:lnSpc>
            </a:pPr>
            <a:endParaRPr lang="en-US" sz="1000" dirty="0">
              <a:solidFill>
                <a:srgbClr val="231F20"/>
              </a:solidFill>
              <a:latin typeface="Arial"/>
              <a:cs typeface="Arial"/>
            </a:endParaRPr>
          </a:p>
          <a:p>
            <a:pPr marL="12700" marR="118745">
              <a:lnSpc>
                <a:spcPct val="100000"/>
              </a:lnSpc>
            </a:pPr>
            <a:r>
              <a:rPr sz="1000" dirty="0">
                <a:solidFill>
                  <a:srgbClr val="231F20"/>
                </a:solidFill>
                <a:latin typeface="Arial"/>
                <a:cs typeface="Arial"/>
              </a:rPr>
              <a:t>Note: </a:t>
            </a:r>
            <a:r>
              <a:rPr sz="1000" b="1" dirty="0">
                <a:solidFill>
                  <a:srgbClr val="231F20"/>
                </a:solidFill>
                <a:latin typeface="Arial"/>
                <a:cs typeface="Arial"/>
              </a:rPr>
              <a:t>Social Security will contact you if</a:t>
            </a:r>
            <a:r>
              <a:rPr sz="1000" b="1" spc="-100" dirty="0">
                <a:solidFill>
                  <a:srgbClr val="231F20"/>
                </a:solidFill>
                <a:latin typeface="Arial"/>
                <a:cs typeface="Arial"/>
              </a:rPr>
              <a:t> </a:t>
            </a:r>
            <a:r>
              <a:rPr sz="1000" b="1" dirty="0">
                <a:solidFill>
                  <a:srgbClr val="231F20"/>
                </a:solidFill>
                <a:latin typeface="Arial"/>
                <a:cs typeface="Arial"/>
              </a:rPr>
              <a:t>you</a:t>
            </a:r>
            <a:r>
              <a:rPr lang="en-US" sz="1000" b="1" dirty="0">
                <a:solidFill>
                  <a:srgbClr val="231F20"/>
                </a:solidFill>
                <a:latin typeface="Arial"/>
                <a:cs typeface="Arial"/>
              </a:rPr>
              <a:t/>
            </a:r>
            <a:br>
              <a:rPr lang="en-US" sz="1000" b="1" dirty="0">
                <a:solidFill>
                  <a:srgbClr val="231F20"/>
                </a:solidFill>
                <a:latin typeface="Arial"/>
                <a:cs typeface="Arial"/>
              </a:rPr>
            </a:br>
            <a:r>
              <a:rPr sz="1000" b="1" dirty="0">
                <a:solidFill>
                  <a:srgbClr val="231F20"/>
                </a:solidFill>
                <a:latin typeface="Arial"/>
                <a:cs typeface="Arial"/>
              </a:rPr>
              <a:t>have to pay more based on your</a:t>
            </a:r>
            <a:r>
              <a:rPr sz="1000" b="1" spc="-100" dirty="0">
                <a:solidFill>
                  <a:srgbClr val="231F20"/>
                </a:solidFill>
                <a:latin typeface="Arial"/>
                <a:cs typeface="Arial"/>
              </a:rPr>
              <a:t> </a:t>
            </a:r>
            <a:r>
              <a:rPr sz="1000" b="1" dirty="0">
                <a:solidFill>
                  <a:srgbClr val="231F20"/>
                </a:solidFill>
                <a:latin typeface="Arial"/>
                <a:cs typeface="Arial"/>
              </a:rPr>
              <a:t>income.</a:t>
            </a:r>
            <a:endParaRPr sz="1000" dirty="0">
              <a:latin typeface="Arial"/>
              <a:cs typeface="Arial"/>
            </a:endParaRPr>
          </a:p>
        </p:txBody>
      </p:sp>
      <p:sp>
        <p:nvSpPr>
          <p:cNvPr id="6" name="object 6"/>
          <p:cNvSpPr/>
          <p:nvPr/>
        </p:nvSpPr>
        <p:spPr>
          <a:xfrm>
            <a:off x="5396352" y="2594985"/>
            <a:ext cx="0" cy="3484245"/>
          </a:xfrm>
          <a:custGeom>
            <a:avLst/>
            <a:gdLst/>
            <a:ahLst/>
            <a:cxnLst/>
            <a:rect l="l" t="t" r="r" b="b"/>
            <a:pathLst>
              <a:path h="3484245">
                <a:moveTo>
                  <a:pt x="0" y="0"/>
                </a:moveTo>
                <a:lnTo>
                  <a:pt x="0" y="3483698"/>
                </a:lnTo>
              </a:path>
            </a:pathLst>
          </a:custGeom>
          <a:ln w="12700">
            <a:solidFill>
              <a:srgbClr val="004270"/>
            </a:solidFill>
          </a:ln>
        </p:spPr>
        <p:txBody>
          <a:bodyPr wrap="square" lIns="0" tIns="0" rIns="0" bIns="0" rtlCol="0"/>
          <a:lstStyle/>
          <a:p>
            <a:endParaRPr/>
          </a:p>
        </p:txBody>
      </p:sp>
      <p:sp>
        <p:nvSpPr>
          <p:cNvPr id="7" name="object 7"/>
          <p:cNvSpPr/>
          <p:nvPr/>
        </p:nvSpPr>
        <p:spPr>
          <a:xfrm>
            <a:off x="0" y="12"/>
            <a:ext cx="1828800" cy="6858000"/>
          </a:xfrm>
          <a:custGeom>
            <a:avLst/>
            <a:gdLst/>
            <a:ahLst/>
            <a:cxnLst/>
            <a:rect l="l" t="t" r="r" b="b"/>
            <a:pathLst>
              <a:path w="1828800" h="6858000">
                <a:moveTo>
                  <a:pt x="0" y="6857974"/>
                </a:moveTo>
                <a:lnTo>
                  <a:pt x="1828800" y="6857974"/>
                </a:lnTo>
                <a:lnTo>
                  <a:pt x="1828800" y="0"/>
                </a:lnTo>
                <a:lnTo>
                  <a:pt x="0" y="0"/>
                </a:lnTo>
                <a:lnTo>
                  <a:pt x="0" y="6857974"/>
                </a:lnTo>
                <a:close/>
              </a:path>
            </a:pathLst>
          </a:custGeom>
          <a:solidFill>
            <a:srgbClr val="004270"/>
          </a:solidFill>
        </p:spPr>
        <p:txBody>
          <a:bodyPr wrap="square" lIns="0" tIns="0" rIns="0" bIns="0" rtlCol="0"/>
          <a:lstStyle/>
          <a:p>
            <a:endParaRPr/>
          </a:p>
        </p:txBody>
      </p:sp>
      <p:sp>
        <p:nvSpPr>
          <p:cNvPr id="11" name="object 11"/>
          <p:cNvSpPr/>
          <p:nvPr/>
        </p:nvSpPr>
        <p:spPr>
          <a:xfrm>
            <a:off x="1828800" y="1714500"/>
            <a:ext cx="7315200" cy="685800"/>
          </a:xfrm>
          <a:custGeom>
            <a:avLst/>
            <a:gdLst/>
            <a:ahLst/>
            <a:cxnLst/>
            <a:rect l="l" t="t" r="r" b="b"/>
            <a:pathLst>
              <a:path w="7315200" h="685800">
                <a:moveTo>
                  <a:pt x="0" y="685800"/>
                </a:moveTo>
                <a:lnTo>
                  <a:pt x="7315200" y="685800"/>
                </a:lnTo>
                <a:lnTo>
                  <a:pt x="7315200" y="0"/>
                </a:lnTo>
                <a:lnTo>
                  <a:pt x="0" y="0"/>
                </a:lnTo>
                <a:lnTo>
                  <a:pt x="0" y="685800"/>
                </a:lnTo>
                <a:close/>
              </a:path>
            </a:pathLst>
          </a:custGeom>
          <a:solidFill>
            <a:srgbClr val="84C446"/>
          </a:solidFill>
        </p:spPr>
        <p:txBody>
          <a:bodyPr wrap="square" lIns="0" tIns="0" rIns="0" bIns="0" rtlCol="0"/>
          <a:lstStyle/>
          <a:p>
            <a:endParaRPr/>
          </a:p>
        </p:txBody>
      </p:sp>
      <p:sp>
        <p:nvSpPr>
          <p:cNvPr id="12" name="object 12"/>
          <p:cNvSpPr txBox="1"/>
          <p:nvPr/>
        </p:nvSpPr>
        <p:spPr>
          <a:xfrm>
            <a:off x="2273300" y="1867298"/>
            <a:ext cx="4191635" cy="432434"/>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Arial"/>
                <a:cs typeface="Arial"/>
              </a:rPr>
              <a:t>Inpatient and outpatient</a:t>
            </a:r>
            <a:r>
              <a:rPr sz="2400" b="1" spc="-100" dirty="0">
                <a:solidFill>
                  <a:srgbClr val="FFFFFF"/>
                </a:solidFill>
                <a:latin typeface="Arial"/>
                <a:cs typeface="Arial"/>
              </a:rPr>
              <a:t> </a:t>
            </a:r>
            <a:r>
              <a:rPr sz="2400" b="1" dirty="0">
                <a:solidFill>
                  <a:srgbClr val="FFFFFF"/>
                </a:solidFill>
                <a:latin typeface="Arial"/>
                <a:cs typeface="Arial"/>
              </a:rPr>
              <a:t>care</a:t>
            </a:r>
            <a:endParaRPr sz="2400">
              <a:latin typeface="Arial"/>
              <a:cs typeface="Arial"/>
            </a:endParaRPr>
          </a:p>
        </p:txBody>
      </p:sp>
      <p:grpSp>
        <p:nvGrpSpPr>
          <p:cNvPr id="31" name="Group 30"/>
          <p:cNvGrpSpPr/>
          <p:nvPr/>
        </p:nvGrpSpPr>
        <p:grpSpPr>
          <a:xfrm>
            <a:off x="5722108" y="2631949"/>
            <a:ext cx="400448" cy="387985"/>
            <a:chOff x="5722108" y="2631949"/>
            <a:chExt cx="400448" cy="387985"/>
          </a:xfrm>
        </p:grpSpPr>
        <p:sp>
          <p:nvSpPr>
            <p:cNvPr id="13" name="object 13"/>
            <p:cNvSpPr/>
            <p:nvPr/>
          </p:nvSpPr>
          <p:spPr>
            <a:xfrm>
              <a:off x="6014606" y="2659362"/>
              <a:ext cx="107950" cy="107950"/>
            </a:xfrm>
            <a:custGeom>
              <a:avLst/>
              <a:gdLst/>
              <a:ahLst/>
              <a:cxnLst/>
              <a:rect l="l" t="t" r="r" b="b"/>
              <a:pathLst>
                <a:path w="107950" h="107950">
                  <a:moveTo>
                    <a:pt x="107480" y="37809"/>
                  </a:moveTo>
                  <a:lnTo>
                    <a:pt x="69674" y="37809"/>
                  </a:lnTo>
                  <a:lnTo>
                    <a:pt x="69674" y="0"/>
                  </a:lnTo>
                  <a:lnTo>
                    <a:pt x="37805" y="0"/>
                  </a:lnTo>
                  <a:lnTo>
                    <a:pt x="37805" y="37809"/>
                  </a:lnTo>
                  <a:lnTo>
                    <a:pt x="0" y="37809"/>
                  </a:lnTo>
                  <a:lnTo>
                    <a:pt x="0" y="69670"/>
                  </a:lnTo>
                  <a:lnTo>
                    <a:pt x="37805" y="69670"/>
                  </a:lnTo>
                  <a:lnTo>
                    <a:pt x="37805" y="107481"/>
                  </a:lnTo>
                  <a:lnTo>
                    <a:pt x="69674" y="107481"/>
                  </a:lnTo>
                  <a:lnTo>
                    <a:pt x="69674" y="69670"/>
                  </a:lnTo>
                  <a:lnTo>
                    <a:pt x="107480" y="69670"/>
                  </a:lnTo>
                  <a:lnTo>
                    <a:pt x="107480" y="37809"/>
                  </a:lnTo>
                  <a:close/>
                </a:path>
              </a:pathLst>
            </a:custGeom>
            <a:ln w="12456">
              <a:solidFill>
                <a:srgbClr val="221E1F"/>
              </a:solidFill>
            </a:ln>
          </p:spPr>
          <p:txBody>
            <a:bodyPr wrap="square" lIns="0" tIns="0" rIns="0" bIns="0" rtlCol="0"/>
            <a:lstStyle/>
            <a:p>
              <a:endParaRPr/>
            </a:p>
          </p:txBody>
        </p:sp>
        <p:sp>
          <p:nvSpPr>
            <p:cNvPr id="14" name="object 14"/>
            <p:cNvSpPr/>
            <p:nvPr/>
          </p:nvSpPr>
          <p:spPr>
            <a:xfrm>
              <a:off x="5854867" y="2717581"/>
              <a:ext cx="116839" cy="116839"/>
            </a:xfrm>
            <a:custGeom>
              <a:avLst/>
              <a:gdLst/>
              <a:ahLst/>
              <a:cxnLst/>
              <a:rect l="l" t="t" r="r" b="b"/>
              <a:pathLst>
                <a:path w="116839" h="116839">
                  <a:moveTo>
                    <a:pt x="58279" y="0"/>
                  </a:moveTo>
                  <a:lnTo>
                    <a:pt x="80960" y="4578"/>
                  </a:lnTo>
                  <a:lnTo>
                    <a:pt x="99483" y="17065"/>
                  </a:lnTo>
                  <a:lnTo>
                    <a:pt x="111972" y="35587"/>
                  </a:lnTo>
                  <a:lnTo>
                    <a:pt x="116551" y="58271"/>
                  </a:lnTo>
                  <a:lnTo>
                    <a:pt x="111972" y="80955"/>
                  </a:lnTo>
                  <a:lnTo>
                    <a:pt x="99483" y="99478"/>
                  </a:lnTo>
                  <a:lnTo>
                    <a:pt x="80960" y="111965"/>
                  </a:lnTo>
                  <a:lnTo>
                    <a:pt x="58279" y="116544"/>
                  </a:lnTo>
                  <a:lnTo>
                    <a:pt x="35594" y="111965"/>
                  </a:lnTo>
                  <a:lnTo>
                    <a:pt x="17069" y="99478"/>
                  </a:lnTo>
                  <a:lnTo>
                    <a:pt x="4579" y="80955"/>
                  </a:lnTo>
                  <a:lnTo>
                    <a:pt x="0" y="58271"/>
                  </a:lnTo>
                  <a:lnTo>
                    <a:pt x="4579" y="35587"/>
                  </a:lnTo>
                  <a:lnTo>
                    <a:pt x="17069" y="17065"/>
                  </a:lnTo>
                  <a:lnTo>
                    <a:pt x="35594" y="4578"/>
                  </a:lnTo>
                  <a:lnTo>
                    <a:pt x="58279" y="0"/>
                  </a:lnTo>
                  <a:close/>
                </a:path>
              </a:pathLst>
            </a:custGeom>
            <a:ln w="12456">
              <a:solidFill>
                <a:srgbClr val="221E1F"/>
              </a:solidFill>
            </a:ln>
          </p:spPr>
          <p:txBody>
            <a:bodyPr wrap="square" lIns="0" tIns="0" rIns="0" bIns="0" rtlCol="0"/>
            <a:lstStyle/>
            <a:p>
              <a:endParaRPr/>
            </a:p>
          </p:txBody>
        </p:sp>
        <p:sp>
          <p:nvSpPr>
            <p:cNvPr id="15" name="object 15"/>
            <p:cNvSpPr/>
            <p:nvPr/>
          </p:nvSpPr>
          <p:spPr>
            <a:xfrm>
              <a:off x="5805133" y="2876462"/>
              <a:ext cx="219075" cy="110489"/>
            </a:xfrm>
            <a:custGeom>
              <a:avLst/>
              <a:gdLst/>
              <a:ahLst/>
              <a:cxnLst/>
              <a:rect l="l" t="t" r="r" b="b"/>
              <a:pathLst>
                <a:path w="219075" h="110489">
                  <a:moveTo>
                    <a:pt x="0" y="108310"/>
                  </a:moveTo>
                  <a:lnTo>
                    <a:pt x="13000" y="12482"/>
                  </a:lnTo>
                  <a:lnTo>
                    <a:pt x="13973" y="5330"/>
                  </a:lnTo>
                  <a:lnTo>
                    <a:pt x="20085" y="0"/>
                  </a:lnTo>
                  <a:lnTo>
                    <a:pt x="27301" y="0"/>
                  </a:lnTo>
                  <a:lnTo>
                    <a:pt x="189047" y="0"/>
                  </a:lnTo>
                  <a:lnTo>
                    <a:pt x="196126" y="0"/>
                  </a:lnTo>
                  <a:lnTo>
                    <a:pt x="202176" y="5124"/>
                  </a:lnTo>
                  <a:lnTo>
                    <a:pt x="203295" y="12118"/>
                  </a:lnTo>
                  <a:lnTo>
                    <a:pt x="206503" y="32031"/>
                  </a:lnTo>
                  <a:lnTo>
                    <a:pt x="210547" y="57164"/>
                  </a:lnTo>
                  <a:lnTo>
                    <a:pt x="214904" y="84272"/>
                  </a:lnTo>
                  <a:lnTo>
                    <a:pt x="219054" y="110112"/>
                  </a:lnTo>
                </a:path>
              </a:pathLst>
            </a:custGeom>
            <a:ln w="12456">
              <a:solidFill>
                <a:srgbClr val="221E1F"/>
              </a:solidFill>
            </a:ln>
          </p:spPr>
          <p:txBody>
            <a:bodyPr wrap="square" lIns="0" tIns="0" rIns="0" bIns="0" rtlCol="0"/>
            <a:lstStyle/>
            <a:p>
              <a:endParaRPr/>
            </a:p>
          </p:txBody>
        </p:sp>
        <p:sp>
          <p:nvSpPr>
            <p:cNvPr id="16" name="object 16"/>
            <p:cNvSpPr/>
            <p:nvPr/>
          </p:nvSpPr>
          <p:spPr>
            <a:xfrm>
              <a:off x="5722108" y="2631949"/>
              <a:ext cx="387985" cy="387985"/>
            </a:xfrm>
            <a:custGeom>
              <a:avLst/>
              <a:gdLst/>
              <a:ahLst/>
              <a:cxnLst/>
              <a:rect l="l" t="t" r="r" b="b"/>
              <a:pathLst>
                <a:path w="387985" h="387985">
                  <a:moveTo>
                    <a:pt x="381561" y="145387"/>
                  </a:moveTo>
                  <a:lnTo>
                    <a:pt x="384204" y="157136"/>
                  </a:lnTo>
                  <a:lnTo>
                    <a:pt x="386118" y="169142"/>
                  </a:lnTo>
                  <a:lnTo>
                    <a:pt x="387282" y="181381"/>
                  </a:lnTo>
                  <a:lnTo>
                    <a:pt x="387675" y="193828"/>
                  </a:lnTo>
                  <a:lnTo>
                    <a:pt x="382555" y="238271"/>
                  </a:lnTo>
                  <a:lnTo>
                    <a:pt x="367973" y="279069"/>
                  </a:lnTo>
                  <a:lnTo>
                    <a:pt x="345091" y="315058"/>
                  </a:lnTo>
                  <a:lnTo>
                    <a:pt x="315072" y="345076"/>
                  </a:lnTo>
                  <a:lnTo>
                    <a:pt x="279080" y="367957"/>
                  </a:lnTo>
                  <a:lnTo>
                    <a:pt x="238277" y="382539"/>
                  </a:lnTo>
                  <a:lnTo>
                    <a:pt x="193828" y="387658"/>
                  </a:lnTo>
                  <a:lnTo>
                    <a:pt x="149390" y="382539"/>
                  </a:lnTo>
                  <a:lnTo>
                    <a:pt x="108594" y="367957"/>
                  </a:lnTo>
                  <a:lnTo>
                    <a:pt x="72605" y="345076"/>
                  </a:lnTo>
                  <a:lnTo>
                    <a:pt x="42586" y="315058"/>
                  </a:lnTo>
                  <a:lnTo>
                    <a:pt x="19703" y="279069"/>
                  </a:lnTo>
                  <a:lnTo>
                    <a:pt x="5119" y="238271"/>
                  </a:lnTo>
                  <a:lnTo>
                    <a:pt x="0" y="193828"/>
                  </a:lnTo>
                  <a:lnTo>
                    <a:pt x="5119" y="149385"/>
                  </a:lnTo>
                  <a:lnTo>
                    <a:pt x="19703" y="108587"/>
                  </a:lnTo>
                  <a:lnTo>
                    <a:pt x="42586" y="72598"/>
                  </a:lnTo>
                  <a:lnTo>
                    <a:pt x="72605" y="42582"/>
                  </a:lnTo>
                  <a:lnTo>
                    <a:pt x="108594" y="19701"/>
                  </a:lnTo>
                  <a:lnTo>
                    <a:pt x="149390" y="5119"/>
                  </a:lnTo>
                  <a:lnTo>
                    <a:pt x="193828" y="0"/>
                  </a:lnTo>
                  <a:lnTo>
                    <a:pt x="223354" y="2230"/>
                  </a:lnTo>
                  <a:lnTo>
                    <a:pt x="251480" y="8712"/>
                  </a:lnTo>
                  <a:lnTo>
                    <a:pt x="277877" y="19113"/>
                  </a:lnTo>
                  <a:lnTo>
                    <a:pt x="302215" y="33100"/>
                  </a:lnTo>
                </a:path>
              </a:pathLst>
            </a:custGeom>
            <a:ln w="12456">
              <a:solidFill>
                <a:srgbClr val="221E1F"/>
              </a:solidFill>
            </a:ln>
          </p:spPr>
          <p:txBody>
            <a:bodyPr wrap="square" lIns="0" tIns="0" rIns="0" bIns="0" rtlCol="0"/>
            <a:lstStyle/>
            <a:p>
              <a:endParaRPr/>
            </a:p>
          </p:txBody>
        </p:sp>
        <p:sp>
          <p:nvSpPr>
            <p:cNvPr id="17" name="object 17"/>
            <p:cNvSpPr/>
            <p:nvPr/>
          </p:nvSpPr>
          <p:spPr>
            <a:xfrm>
              <a:off x="5911451" y="2905865"/>
              <a:ext cx="9525" cy="94615"/>
            </a:xfrm>
            <a:custGeom>
              <a:avLst/>
              <a:gdLst/>
              <a:ahLst/>
              <a:cxnLst/>
              <a:rect l="l" t="t" r="r" b="b"/>
              <a:pathLst>
                <a:path w="9525" h="94614">
                  <a:moveTo>
                    <a:pt x="8983" y="88421"/>
                  </a:moveTo>
                  <a:lnTo>
                    <a:pt x="8983" y="89225"/>
                  </a:lnTo>
                  <a:lnTo>
                    <a:pt x="8704" y="90006"/>
                  </a:lnTo>
                  <a:lnTo>
                    <a:pt x="8199" y="90624"/>
                  </a:lnTo>
                  <a:lnTo>
                    <a:pt x="5675" y="93680"/>
                  </a:lnTo>
                  <a:lnTo>
                    <a:pt x="5386" y="94030"/>
                  </a:lnTo>
                  <a:lnTo>
                    <a:pt x="4951" y="94241"/>
                  </a:lnTo>
                  <a:lnTo>
                    <a:pt x="4491" y="94241"/>
                  </a:lnTo>
                  <a:lnTo>
                    <a:pt x="4032" y="94241"/>
                  </a:lnTo>
                  <a:lnTo>
                    <a:pt x="0" y="89225"/>
                  </a:lnTo>
                  <a:lnTo>
                    <a:pt x="0" y="88418"/>
                  </a:lnTo>
                  <a:lnTo>
                    <a:pt x="0" y="3465"/>
                  </a:lnTo>
                  <a:lnTo>
                    <a:pt x="0" y="1549"/>
                  </a:lnTo>
                  <a:lnTo>
                    <a:pt x="1546" y="0"/>
                  </a:lnTo>
                  <a:lnTo>
                    <a:pt x="3462" y="0"/>
                  </a:lnTo>
                  <a:lnTo>
                    <a:pt x="5521" y="0"/>
                  </a:lnTo>
                  <a:lnTo>
                    <a:pt x="7434" y="0"/>
                  </a:lnTo>
                  <a:lnTo>
                    <a:pt x="8983" y="1549"/>
                  </a:lnTo>
                  <a:lnTo>
                    <a:pt x="8983" y="3465"/>
                  </a:lnTo>
                  <a:lnTo>
                    <a:pt x="8983" y="88421"/>
                  </a:lnTo>
                  <a:close/>
                </a:path>
              </a:pathLst>
            </a:custGeom>
            <a:ln w="12358">
              <a:solidFill>
                <a:srgbClr val="221E1F"/>
              </a:solidFill>
            </a:ln>
          </p:spPr>
          <p:txBody>
            <a:bodyPr wrap="square" lIns="0" tIns="0" rIns="0" bIns="0" rtlCol="0"/>
            <a:lstStyle/>
            <a:p>
              <a:endParaRPr/>
            </a:p>
          </p:txBody>
        </p:sp>
        <p:sp>
          <p:nvSpPr>
            <p:cNvPr id="18" name="object 18"/>
            <p:cNvSpPr/>
            <p:nvPr/>
          </p:nvSpPr>
          <p:spPr>
            <a:xfrm>
              <a:off x="5909153" y="2884136"/>
              <a:ext cx="13335" cy="15240"/>
            </a:xfrm>
            <a:custGeom>
              <a:avLst/>
              <a:gdLst/>
              <a:ahLst/>
              <a:cxnLst/>
              <a:rect l="l" t="t" r="r" b="b"/>
              <a:pathLst>
                <a:path w="13335" h="15239">
                  <a:moveTo>
                    <a:pt x="12110" y="4133"/>
                  </a:moveTo>
                  <a:lnTo>
                    <a:pt x="12816" y="4838"/>
                  </a:lnTo>
                  <a:lnTo>
                    <a:pt x="13216" y="5793"/>
                  </a:lnTo>
                  <a:lnTo>
                    <a:pt x="13216" y="6789"/>
                  </a:lnTo>
                  <a:lnTo>
                    <a:pt x="13216" y="7785"/>
                  </a:lnTo>
                  <a:lnTo>
                    <a:pt x="12816" y="8738"/>
                  </a:lnTo>
                  <a:lnTo>
                    <a:pt x="12110" y="9443"/>
                  </a:lnTo>
                  <a:lnTo>
                    <a:pt x="6789" y="14758"/>
                  </a:lnTo>
                  <a:lnTo>
                    <a:pt x="1464" y="9439"/>
                  </a:lnTo>
                  <a:lnTo>
                    <a:pt x="0" y="7973"/>
                  </a:lnTo>
                  <a:lnTo>
                    <a:pt x="0" y="5596"/>
                  </a:lnTo>
                  <a:lnTo>
                    <a:pt x="1464" y="4133"/>
                  </a:lnTo>
                  <a:lnTo>
                    <a:pt x="4135" y="1459"/>
                  </a:lnTo>
                  <a:lnTo>
                    <a:pt x="5596" y="0"/>
                  </a:lnTo>
                  <a:lnTo>
                    <a:pt x="7976" y="0"/>
                  </a:lnTo>
                  <a:lnTo>
                    <a:pt x="9441" y="1459"/>
                  </a:lnTo>
                  <a:lnTo>
                    <a:pt x="12110" y="4133"/>
                  </a:lnTo>
                  <a:close/>
                </a:path>
              </a:pathLst>
            </a:custGeom>
            <a:ln w="12358">
              <a:solidFill>
                <a:srgbClr val="221E1F"/>
              </a:solidFill>
            </a:ln>
          </p:spPr>
          <p:txBody>
            <a:bodyPr wrap="square" lIns="0" tIns="0" rIns="0" bIns="0" rtlCol="0"/>
            <a:lstStyle/>
            <a:p>
              <a:endParaRPr/>
            </a:p>
          </p:txBody>
        </p:sp>
      </p:grpSp>
      <p:grpSp>
        <p:nvGrpSpPr>
          <p:cNvPr id="8" name="Group 7"/>
          <p:cNvGrpSpPr/>
          <p:nvPr/>
        </p:nvGrpSpPr>
        <p:grpSpPr>
          <a:xfrm>
            <a:off x="2320373" y="2648343"/>
            <a:ext cx="477520" cy="361520"/>
            <a:chOff x="2320373" y="2648343"/>
            <a:chExt cx="477520" cy="361520"/>
          </a:xfrm>
        </p:grpSpPr>
        <p:sp>
          <p:nvSpPr>
            <p:cNvPr id="19" name="object 19"/>
            <p:cNvSpPr/>
            <p:nvPr/>
          </p:nvSpPr>
          <p:spPr>
            <a:xfrm>
              <a:off x="2682132" y="2810433"/>
              <a:ext cx="0" cy="148590"/>
            </a:xfrm>
            <a:custGeom>
              <a:avLst/>
              <a:gdLst/>
              <a:ahLst/>
              <a:cxnLst/>
              <a:rect l="l" t="t" r="r" b="b"/>
              <a:pathLst>
                <a:path h="148589">
                  <a:moveTo>
                    <a:pt x="0" y="148560"/>
                  </a:moveTo>
                  <a:lnTo>
                    <a:pt x="0" y="0"/>
                  </a:lnTo>
                </a:path>
              </a:pathLst>
            </a:custGeom>
            <a:ln w="14123">
              <a:solidFill>
                <a:srgbClr val="221E1F"/>
              </a:solidFill>
            </a:ln>
          </p:spPr>
          <p:txBody>
            <a:bodyPr wrap="square" lIns="0" tIns="0" rIns="0" bIns="0" rtlCol="0"/>
            <a:lstStyle/>
            <a:p>
              <a:endParaRPr/>
            </a:p>
          </p:txBody>
        </p:sp>
        <p:sp>
          <p:nvSpPr>
            <p:cNvPr id="20" name="object 20"/>
            <p:cNvSpPr/>
            <p:nvPr/>
          </p:nvSpPr>
          <p:spPr>
            <a:xfrm>
              <a:off x="2452753" y="2805767"/>
              <a:ext cx="0" cy="148590"/>
            </a:xfrm>
            <a:custGeom>
              <a:avLst/>
              <a:gdLst/>
              <a:ahLst/>
              <a:cxnLst/>
              <a:rect l="l" t="t" r="r" b="b"/>
              <a:pathLst>
                <a:path h="148589">
                  <a:moveTo>
                    <a:pt x="0" y="148560"/>
                  </a:moveTo>
                  <a:lnTo>
                    <a:pt x="0" y="0"/>
                  </a:lnTo>
                </a:path>
              </a:pathLst>
            </a:custGeom>
            <a:ln w="14123">
              <a:solidFill>
                <a:srgbClr val="221E1F"/>
              </a:solidFill>
            </a:ln>
          </p:spPr>
          <p:txBody>
            <a:bodyPr wrap="square" lIns="0" tIns="0" rIns="0" bIns="0" rtlCol="0"/>
            <a:lstStyle/>
            <a:p>
              <a:endParaRPr/>
            </a:p>
          </p:txBody>
        </p:sp>
        <p:sp>
          <p:nvSpPr>
            <p:cNvPr id="21" name="object 21"/>
            <p:cNvSpPr/>
            <p:nvPr/>
          </p:nvSpPr>
          <p:spPr>
            <a:xfrm>
              <a:off x="2427824" y="2960333"/>
              <a:ext cx="49530" cy="49530"/>
            </a:xfrm>
            <a:custGeom>
              <a:avLst/>
              <a:gdLst/>
              <a:ahLst/>
              <a:cxnLst/>
              <a:rect l="l" t="t" r="r" b="b"/>
              <a:pathLst>
                <a:path w="49530" h="49530">
                  <a:moveTo>
                    <a:pt x="0" y="24615"/>
                  </a:moveTo>
                  <a:lnTo>
                    <a:pt x="1945" y="15032"/>
                  </a:lnTo>
                  <a:lnTo>
                    <a:pt x="7251" y="7208"/>
                  </a:lnTo>
                  <a:lnTo>
                    <a:pt x="15120" y="1933"/>
                  </a:lnTo>
                  <a:lnTo>
                    <a:pt x="24753" y="0"/>
                  </a:lnTo>
                  <a:lnTo>
                    <a:pt x="34387" y="1933"/>
                  </a:lnTo>
                  <a:lnTo>
                    <a:pt x="42255" y="7208"/>
                  </a:lnTo>
                  <a:lnTo>
                    <a:pt x="47561" y="15032"/>
                  </a:lnTo>
                  <a:lnTo>
                    <a:pt x="49507" y="24615"/>
                  </a:lnTo>
                  <a:lnTo>
                    <a:pt x="47561" y="34196"/>
                  </a:lnTo>
                  <a:lnTo>
                    <a:pt x="42255" y="42019"/>
                  </a:lnTo>
                  <a:lnTo>
                    <a:pt x="34387" y="47293"/>
                  </a:lnTo>
                  <a:lnTo>
                    <a:pt x="24753" y="49227"/>
                  </a:lnTo>
                  <a:lnTo>
                    <a:pt x="15120" y="47293"/>
                  </a:lnTo>
                  <a:lnTo>
                    <a:pt x="7251" y="42019"/>
                  </a:lnTo>
                  <a:lnTo>
                    <a:pt x="1945" y="34196"/>
                  </a:lnTo>
                  <a:lnTo>
                    <a:pt x="0" y="24615"/>
                  </a:lnTo>
                  <a:close/>
                </a:path>
              </a:pathLst>
            </a:custGeom>
            <a:ln w="14944">
              <a:solidFill>
                <a:srgbClr val="221E1F"/>
              </a:solidFill>
            </a:ln>
          </p:spPr>
          <p:txBody>
            <a:bodyPr wrap="square" lIns="0" tIns="0" rIns="0" bIns="0" rtlCol="0"/>
            <a:lstStyle/>
            <a:p>
              <a:endParaRPr/>
            </a:p>
          </p:txBody>
        </p:sp>
        <p:sp>
          <p:nvSpPr>
            <p:cNvPr id="22" name="object 22"/>
            <p:cNvSpPr/>
            <p:nvPr/>
          </p:nvSpPr>
          <p:spPr>
            <a:xfrm>
              <a:off x="2656651" y="2960333"/>
              <a:ext cx="49530" cy="49530"/>
            </a:xfrm>
            <a:custGeom>
              <a:avLst/>
              <a:gdLst/>
              <a:ahLst/>
              <a:cxnLst/>
              <a:rect l="l" t="t" r="r" b="b"/>
              <a:pathLst>
                <a:path w="49530" h="49530">
                  <a:moveTo>
                    <a:pt x="0" y="24615"/>
                  </a:moveTo>
                  <a:lnTo>
                    <a:pt x="1944" y="15032"/>
                  </a:lnTo>
                  <a:lnTo>
                    <a:pt x="7248" y="7208"/>
                  </a:lnTo>
                  <a:lnTo>
                    <a:pt x="15113" y="1933"/>
                  </a:lnTo>
                  <a:lnTo>
                    <a:pt x="24745" y="0"/>
                  </a:lnTo>
                  <a:lnTo>
                    <a:pt x="34383" y="1933"/>
                  </a:lnTo>
                  <a:lnTo>
                    <a:pt x="42253" y="7208"/>
                  </a:lnTo>
                  <a:lnTo>
                    <a:pt x="47560" y="15032"/>
                  </a:lnTo>
                  <a:lnTo>
                    <a:pt x="49505" y="24615"/>
                  </a:lnTo>
                  <a:lnTo>
                    <a:pt x="47560" y="34196"/>
                  </a:lnTo>
                  <a:lnTo>
                    <a:pt x="42253" y="42019"/>
                  </a:lnTo>
                  <a:lnTo>
                    <a:pt x="34383" y="47293"/>
                  </a:lnTo>
                  <a:lnTo>
                    <a:pt x="24745" y="49227"/>
                  </a:lnTo>
                  <a:lnTo>
                    <a:pt x="15113" y="47293"/>
                  </a:lnTo>
                  <a:lnTo>
                    <a:pt x="7248" y="42019"/>
                  </a:lnTo>
                  <a:lnTo>
                    <a:pt x="1944" y="34196"/>
                  </a:lnTo>
                  <a:lnTo>
                    <a:pt x="0" y="24615"/>
                  </a:lnTo>
                  <a:close/>
                </a:path>
              </a:pathLst>
            </a:custGeom>
            <a:ln w="14944">
              <a:solidFill>
                <a:srgbClr val="221E1F"/>
              </a:solidFill>
            </a:ln>
          </p:spPr>
          <p:txBody>
            <a:bodyPr wrap="square" lIns="0" tIns="0" rIns="0" bIns="0" rtlCol="0"/>
            <a:lstStyle/>
            <a:p>
              <a:endParaRPr/>
            </a:p>
          </p:txBody>
        </p:sp>
        <p:sp>
          <p:nvSpPr>
            <p:cNvPr id="23" name="object 23"/>
            <p:cNvSpPr/>
            <p:nvPr/>
          </p:nvSpPr>
          <p:spPr>
            <a:xfrm>
              <a:off x="2320373" y="2728855"/>
              <a:ext cx="477520" cy="118110"/>
            </a:xfrm>
            <a:custGeom>
              <a:avLst/>
              <a:gdLst/>
              <a:ahLst/>
              <a:cxnLst/>
              <a:rect l="l" t="t" r="r" b="b"/>
              <a:pathLst>
                <a:path w="477519" h="118110">
                  <a:moveTo>
                    <a:pt x="0" y="0"/>
                  </a:moveTo>
                  <a:lnTo>
                    <a:pt x="50123" y="118000"/>
                  </a:lnTo>
                  <a:lnTo>
                    <a:pt x="477370" y="118000"/>
                  </a:lnTo>
                </a:path>
              </a:pathLst>
            </a:custGeom>
            <a:ln w="14441">
              <a:solidFill>
                <a:srgbClr val="221E1F"/>
              </a:solidFill>
            </a:ln>
          </p:spPr>
          <p:txBody>
            <a:bodyPr wrap="square" lIns="0" tIns="0" rIns="0" bIns="0" rtlCol="0"/>
            <a:lstStyle/>
            <a:p>
              <a:endParaRPr/>
            </a:p>
          </p:txBody>
        </p:sp>
        <p:sp>
          <p:nvSpPr>
            <p:cNvPr id="24" name="object 24"/>
            <p:cNvSpPr/>
            <p:nvPr/>
          </p:nvSpPr>
          <p:spPr>
            <a:xfrm>
              <a:off x="2456906" y="2805191"/>
              <a:ext cx="221615" cy="1270"/>
            </a:xfrm>
            <a:custGeom>
              <a:avLst/>
              <a:gdLst/>
              <a:ahLst/>
              <a:cxnLst/>
              <a:rect l="l" t="t" r="r" b="b"/>
              <a:pathLst>
                <a:path w="221614" h="1269">
                  <a:moveTo>
                    <a:pt x="0" y="0"/>
                  </a:moveTo>
                  <a:lnTo>
                    <a:pt x="221194" y="1033"/>
                  </a:lnTo>
                </a:path>
              </a:pathLst>
            </a:custGeom>
            <a:ln w="14441">
              <a:solidFill>
                <a:srgbClr val="221E1F"/>
              </a:solidFill>
            </a:ln>
          </p:spPr>
          <p:txBody>
            <a:bodyPr wrap="square" lIns="0" tIns="0" rIns="0" bIns="0" rtlCol="0"/>
            <a:lstStyle/>
            <a:p>
              <a:endParaRPr/>
            </a:p>
          </p:txBody>
        </p:sp>
        <p:sp>
          <p:nvSpPr>
            <p:cNvPr id="25" name="object 25"/>
            <p:cNvSpPr/>
            <p:nvPr/>
          </p:nvSpPr>
          <p:spPr>
            <a:xfrm>
              <a:off x="2457018" y="2668645"/>
              <a:ext cx="80010" cy="80010"/>
            </a:xfrm>
            <a:custGeom>
              <a:avLst/>
              <a:gdLst/>
              <a:ahLst/>
              <a:cxnLst/>
              <a:rect l="l" t="t" r="r" b="b"/>
              <a:pathLst>
                <a:path w="80010" h="80010">
                  <a:moveTo>
                    <a:pt x="79857" y="28092"/>
                  </a:moveTo>
                  <a:lnTo>
                    <a:pt x="51767" y="28092"/>
                  </a:lnTo>
                  <a:lnTo>
                    <a:pt x="51767" y="0"/>
                  </a:lnTo>
                  <a:lnTo>
                    <a:pt x="28089" y="0"/>
                  </a:lnTo>
                  <a:lnTo>
                    <a:pt x="28089" y="28092"/>
                  </a:lnTo>
                  <a:lnTo>
                    <a:pt x="0" y="28092"/>
                  </a:lnTo>
                  <a:lnTo>
                    <a:pt x="0" y="51765"/>
                  </a:lnTo>
                  <a:lnTo>
                    <a:pt x="28089" y="51765"/>
                  </a:lnTo>
                  <a:lnTo>
                    <a:pt x="28089" y="79857"/>
                  </a:lnTo>
                  <a:lnTo>
                    <a:pt x="51767" y="79857"/>
                  </a:lnTo>
                  <a:lnTo>
                    <a:pt x="51767" y="51765"/>
                  </a:lnTo>
                  <a:lnTo>
                    <a:pt x="79857" y="51765"/>
                  </a:lnTo>
                  <a:lnTo>
                    <a:pt x="79857" y="28092"/>
                  </a:lnTo>
                  <a:close/>
                </a:path>
              </a:pathLst>
            </a:custGeom>
            <a:ln w="14944">
              <a:solidFill>
                <a:srgbClr val="221E1F"/>
              </a:solidFill>
            </a:ln>
          </p:spPr>
          <p:txBody>
            <a:bodyPr wrap="square" lIns="0" tIns="0" rIns="0" bIns="0" rtlCol="0"/>
            <a:lstStyle/>
            <a:p>
              <a:endParaRPr/>
            </a:p>
          </p:txBody>
        </p:sp>
        <p:sp>
          <p:nvSpPr>
            <p:cNvPr id="26" name="object 26"/>
            <p:cNvSpPr/>
            <p:nvPr/>
          </p:nvSpPr>
          <p:spPr>
            <a:xfrm>
              <a:off x="2408031" y="2648343"/>
              <a:ext cx="88265" cy="194945"/>
            </a:xfrm>
            <a:custGeom>
              <a:avLst/>
              <a:gdLst/>
              <a:ahLst/>
              <a:cxnLst/>
              <a:rect l="l" t="t" r="r" b="b"/>
              <a:pathLst>
                <a:path w="88264" h="194944">
                  <a:moveTo>
                    <a:pt x="0" y="194853"/>
                  </a:moveTo>
                  <a:lnTo>
                    <a:pt x="0" y="0"/>
                  </a:lnTo>
                  <a:lnTo>
                    <a:pt x="88074" y="0"/>
                  </a:lnTo>
                  <a:lnTo>
                    <a:pt x="88074" y="11667"/>
                  </a:lnTo>
                </a:path>
              </a:pathLst>
            </a:custGeom>
            <a:ln w="14944">
              <a:solidFill>
                <a:srgbClr val="221E1F"/>
              </a:solidFill>
            </a:ln>
          </p:spPr>
          <p:txBody>
            <a:bodyPr wrap="square" lIns="0" tIns="0" rIns="0" bIns="0" rtlCol="0"/>
            <a:lstStyle/>
            <a:p>
              <a:endParaRPr/>
            </a:p>
          </p:txBody>
        </p:sp>
      </p:grpSp>
      <p:sp>
        <p:nvSpPr>
          <p:cNvPr id="28" name="object 28"/>
          <p:cNvSpPr txBox="1"/>
          <p:nvPr/>
        </p:nvSpPr>
        <p:spPr>
          <a:xfrm>
            <a:off x="1828800" y="6121272"/>
            <a:ext cx="5671033" cy="321883"/>
          </a:xfrm>
          <a:prstGeom prst="rect">
            <a:avLst/>
          </a:prstGeom>
        </p:spPr>
        <p:txBody>
          <a:bodyPr vert="horz" wrap="square" lIns="0" tIns="13970" rIns="0" bIns="0" rtlCol="0">
            <a:spAutoFit/>
          </a:bodyPr>
          <a:lstStyle/>
          <a:p>
            <a:pPr marL="12700">
              <a:lnSpc>
                <a:spcPct val="100000"/>
              </a:lnSpc>
              <a:spcBef>
                <a:spcPts val="110"/>
              </a:spcBef>
            </a:pPr>
            <a:r>
              <a:rPr sz="1000" dirty="0">
                <a:solidFill>
                  <a:srgbClr val="231F20"/>
                </a:solidFill>
                <a:latin typeface="Arial"/>
                <a:cs typeface="Arial"/>
              </a:rPr>
              <a:t>Consult</a:t>
            </a:r>
            <a:r>
              <a:rPr sz="1000" spc="-10" dirty="0">
                <a:solidFill>
                  <a:srgbClr val="231F20"/>
                </a:solidFill>
                <a:latin typeface="Arial"/>
                <a:cs typeface="Arial"/>
              </a:rPr>
              <a:t> </a:t>
            </a:r>
            <a:r>
              <a:rPr sz="1000" dirty="0">
                <a:solidFill>
                  <a:srgbClr val="231F20"/>
                </a:solidFill>
                <a:latin typeface="Arial"/>
                <a:cs typeface="Arial"/>
              </a:rPr>
              <a:t>the</a:t>
            </a:r>
            <a:r>
              <a:rPr sz="1000" spc="-10" dirty="0">
                <a:solidFill>
                  <a:srgbClr val="231F20"/>
                </a:solidFill>
                <a:latin typeface="Arial"/>
                <a:cs typeface="Arial"/>
              </a:rPr>
              <a:t> </a:t>
            </a:r>
            <a:r>
              <a:rPr sz="1000" i="1" dirty="0">
                <a:solidFill>
                  <a:srgbClr val="231F20"/>
                </a:solidFill>
                <a:latin typeface="Arial"/>
                <a:cs typeface="Arial"/>
              </a:rPr>
              <a:t>Medicare</a:t>
            </a:r>
            <a:r>
              <a:rPr sz="1000" i="1" spc="-10" dirty="0">
                <a:solidFill>
                  <a:srgbClr val="231F20"/>
                </a:solidFill>
                <a:latin typeface="Arial"/>
                <a:cs typeface="Arial"/>
              </a:rPr>
              <a:t> </a:t>
            </a:r>
            <a:r>
              <a:rPr sz="1000" i="1" dirty="0">
                <a:solidFill>
                  <a:srgbClr val="231F20"/>
                </a:solidFill>
                <a:latin typeface="Arial"/>
                <a:cs typeface="Arial"/>
              </a:rPr>
              <a:t>&amp;</a:t>
            </a:r>
            <a:r>
              <a:rPr sz="1000" i="1" spc="-25" dirty="0">
                <a:solidFill>
                  <a:srgbClr val="231F20"/>
                </a:solidFill>
                <a:latin typeface="Arial"/>
                <a:cs typeface="Arial"/>
              </a:rPr>
              <a:t> </a:t>
            </a:r>
            <a:r>
              <a:rPr sz="1000" i="1" spc="-20" dirty="0">
                <a:solidFill>
                  <a:srgbClr val="231F20"/>
                </a:solidFill>
                <a:latin typeface="Arial"/>
                <a:cs typeface="Arial"/>
              </a:rPr>
              <a:t>You</a:t>
            </a:r>
            <a:r>
              <a:rPr sz="1000" i="1" spc="-10" dirty="0">
                <a:solidFill>
                  <a:srgbClr val="231F20"/>
                </a:solidFill>
                <a:latin typeface="Arial"/>
                <a:cs typeface="Arial"/>
              </a:rPr>
              <a:t> </a:t>
            </a:r>
            <a:r>
              <a:rPr sz="1000" dirty="0">
                <a:solidFill>
                  <a:srgbClr val="231F20"/>
                </a:solidFill>
                <a:latin typeface="Arial"/>
                <a:cs typeface="Arial"/>
              </a:rPr>
              <a:t>handbook,</a:t>
            </a:r>
            <a:r>
              <a:rPr sz="1000" spc="-10" dirty="0">
                <a:solidFill>
                  <a:srgbClr val="231F20"/>
                </a:solidFill>
                <a:latin typeface="Arial"/>
                <a:cs typeface="Arial"/>
              </a:rPr>
              <a:t> </a:t>
            </a:r>
            <a:r>
              <a:rPr sz="1000" dirty="0">
                <a:solidFill>
                  <a:srgbClr val="231F20"/>
                </a:solidFill>
                <a:latin typeface="Arial"/>
                <a:cs typeface="Arial"/>
              </a:rPr>
              <a:t>available</a:t>
            </a:r>
            <a:r>
              <a:rPr sz="1000" spc="-10" dirty="0">
                <a:solidFill>
                  <a:srgbClr val="231F20"/>
                </a:solidFill>
                <a:latin typeface="Arial"/>
                <a:cs typeface="Arial"/>
              </a:rPr>
              <a:t> </a:t>
            </a:r>
            <a:r>
              <a:rPr sz="1000" dirty="0">
                <a:solidFill>
                  <a:srgbClr val="231F20"/>
                </a:solidFill>
                <a:latin typeface="Arial"/>
                <a:cs typeface="Arial"/>
              </a:rPr>
              <a:t>at</a:t>
            </a:r>
            <a:r>
              <a:rPr sz="1000" spc="-10" dirty="0">
                <a:solidFill>
                  <a:srgbClr val="231F20"/>
                </a:solidFill>
                <a:latin typeface="Arial"/>
                <a:cs typeface="Arial"/>
              </a:rPr>
              <a:t> </a:t>
            </a:r>
            <a:r>
              <a:rPr sz="1000" b="1" dirty="0">
                <a:solidFill>
                  <a:srgbClr val="231F20"/>
                </a:solidFill>
                <a:latin typeface="Arial"/>
                <a:cs typeface="Arial"/>
              </a:rPr>
              <a:t>medicare.gov</a:t>
            </a:r>
            <a:r>
              <a:rPr sz="1000" dirty="0">
                <a:solidFill>
                  <a:srgbClr val="231F20"/>
                </a:solidFill>
                <a:latin typeface="Arial"/>
                <a:cs typeface="Arial"/>
              </a:rPr>
              <a:t>,</a:t>
            </a:r>
            <a:r>
              <a:rPr sz="1000" spc="-10" dirty="0">
                <a:solidFill>
                  <a:srgbClr val="231F20"/>
                </a:solidFill>
                <a:latin typeface="Arial"/>
                <a:cs typeface="Arial"/>
              </a:rPr>
              <a:t> </a:t>
            </a:r>
            <a:r>
              <a:rPr sz="1000" dirty="0">
                <a:solidFill>
                  <a:srgbClr val="231F20"/>
                </a:solidFill>
                <a:latin typeface="Arial"/>
                <a:cs typeface="Arial"/>
              </a:rPr>
              <a:t>for</a:t>
            </a:r>
            <a:r>
              <a:rPr sz="1000" spc="-10" dirty="0">
                <a:solidFill>
                  <a:srgbClr val="231F20"/>
                </a:solidFill>
                <a:latin typeface="Arial"/>
                <a:cs typeface="Arial"/>
              </a:rPr>
              <a:t> </a:t>
            </a:r>
            <a:r>
              <a:rPr sz="1000" dirty="0">
                <a:solidFill>
                  <a:srgbClr val="231F20"/>
                </a:solidFill>
                <a:latin typeface="Arial"/>
                <a:cs typeface="Arial"/>
              </a:rPr>
              <a:t>a</a:t>
            </a:r>
            <a:r>
              <a:rPr sz="1000" spc="-10" dirty="0">
                <a:solidFill>
                  <a:srgbClr val="231F20"/>
                </a:solidFill>
                <a:latin typeface="Arial"/>
                <a:cs typeface="Arial"/>
              </a:rPr>
              <a:t> </a:t>
            </a:r>
            <a:r>
              <a:rPr sz="1000" dirty="0">
                <a:solidFill>
                  <a:srgbClr val="231F20"/>
                </a:solidFill>
                <a:latin typeface="Arial"/>
                <a:cs typeface="Arial"/>
              </a:rPr>
              <a:t>full</a:t>
            </a:r>
            <a:r>
              <a:rPr sz="1000" spc="-10" dirty="0">
                <a:solidFill>
                  <a:srgbClr val="231F20"/>
                </a:solidFill>
                <a:latin typeface="Arial"/>
                <a:cs typeface="Arial"/>
              </a:rPr>
              <a:t> </a:t>
            </a:r>
            <a:r>
              <a:rPr sz="1000" dirty="0">
                <a:solidFill>
                  <a:srgbClr val="231F20"/>
                </a:solidFill>
                <a:latin typeface="Arial"/>
                <a:cs typeface="Arial"/>
              </a:rPr>
              <a:t>review</a:t>
            </a:r>
            <a:r>
              <a:rPr sz="1000" spc="-10" dirty="0">
                <a:solidFill>
                  <a:srgbClr val="231F20"/>
                </a:solidFill>
                <a:latin typeface="Arial"/>
                <a:cs typeface="Arial"/>
              </a:rPr>
              <a:t> </a:t>
            </a:r>
            <a:r>
              <a:rPr sz="1000" dirty="0">
                <a:solidFill>
                  <a:srgbClr val="231F20"/>
                </a:solidFill>
                <a:latin typeface="Arial"/>
                <a:cs typeface="Arial"/>
              </a:rPr>
              <a:t>of</a:t>
            </a:r>
            <a:r>
              <a:rPr sz="1000" spc="-10" dirty="0">
                <a:solidFill>
                  <a:srgbClr val="231F20"/>
                </a:solidFill>
                <a:latin typeface="Arial"/>
                <a:cs typeface="Arial"/>
              </a:rPr>
              <a:t> </a:t>
            </a:r>
            <a:r>
              <a:rPr sz="1000" dirty="0">
                <a:solidFill>
                  <a:srgbClr val="231F20"/>
                </a:solidFill>
                <a:latin typeface="Arial"/>
                <a:cs typeface="Arial"/>
              </a:rPr>
              <a:t>Medicare</a:t>
            </a:r>
            <a:r>
              <a:rPr sz="1000" spc="-10" dirty="0">
                <a:solidFill>
                  <a:srgbClr val="231F20"/>
                </a:solidFill>
                <a:latin typeface="Arial"/>
                <a:cs typeface="Arial"/>
              </a:rPr>
              <a:t> </a:t>
            </a:r>
            <a:r>
              <a:rPr sz="1000" dirty="0">
                <a:solidFill>
                  <a:srgbClr val="231F20"/>
                </a:solidFill>
                <a:latin typeface="Arial"/>
                <a:cs typeface="Arial"/>
              </a:rPr>
              <a:t>Parts</a:t>
            </a:r>
            <a:r>
              <a:rPr sz="1000" spc="-65" dirty="0">
                <a:solidFill>
                  <a:srgbClr val="231F20"/>
                </a:solidFill>
                <a:latin typeface="Arial"/>
                <a:cs typeface="Arial"/>
              </a:rPr>
              <a:t> </a:t>
            </a:r>
            <a:r>
              <a:rPr sz="1000" dirty="0">
                <a:solidFill>
                  <a:srgbClr val="231F20"/>
                </a:solidFill>
                <a:latin typeface="Arial"/>
                <a:cs typeface="Arial"/>
              </a:rPr>
              <a:t>A</a:t>
            </a:r>
            <a:r>
              <a:rPr sz="1000" spc="-65" dirty="0">
                <a:solidFill>
                  <a:srgbClr val="231F20"/>
                </a:solidFill>
                <a:latin typeface="Arial"/>
                <a:cs typeface="Arial"/>
              </a:rPr>
              <a:t> </a:t>
            </a:r>
            <a:r>
              <a:rPr lang="en-US" sz="1000" dirty="0">
                <a:solidFill>
                  <a:srgbClr val="231F20"/>
                </a:solidFill>
                <a:latin typeface="Arial"/>
                <a:cs typeface="Arial"/>
              </a:rPr>
              <a:t>&amp;</a:t>
            </a:r>
            <a:r>
              <a:rPr sz="1000" spc="-10" dirty="0">
                <a:solidFill>
                  <a:srgbClr val="231F20"/>
                </a:solidFill>
                <a:latin typeface="Arial"/>
                <a:cs typeface="Arial"/>
              </a:rPr>
              <a:t> </a:t>
            </a:r>
            <a:r>
              <a:rPr sz="1000" dirty="0">
                <a:solidFill>
                  <a:srgbClr val="231F20"/>
                </a:solidFill>
                <a:latin typeface="Arial"/>
                <a:cs typeface="Arial"/>
              </a:rPr>
              <a:t>B</a:t>
            </a:r>
            <a:r>
              <a:rPr sz="1000" spc="-10" dirty="0">
                <a:solidFill>
                  <a:srgbClr val="231F20"/>
                </a:solidFill>
                <a:latin typeface="Arial"/>
                <a:cs typeface="Arial"/>
              </a:rPr>
              <a:t> </a:t>
            </a:r>
            <a:r>
              <a:rPr sz="1000" dirty="0">
                <a:solidFill>
                  <a:srgbClr val="231F20"/>
                </a:solidFill>
                <a:latin typeface="Arial"/>
                <a:cs typeface="Arial"/>
              </a:rPr>
              <a:t>coverage</a:t>
            </a:r>
            <a:endParaRPr sz="1000" dirty="0">
              <a:latin typeface="Arial"/>
              <a:cs typeface="Arial"/>
            </a:endParaRPr>
          </a:p>
        </p:txBody>
      </p:sp>
      <p:pic>
        <p:nvPicPr>
          <p:cNvPr id="29" name="Picture 28" descr="Aon_White Log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510" y="1143001"/>
            <a:ext cx="1253490" cy="533400"/>
          </a:xfrm>
          <a:prstGeom prst="rect">
            <a:avLst/>
          </a:prstGeom>
        </p:spPr>
      </p:pic>
      <p:sp>
        <p:nvSpPr>
          <p:cNvPr id="32" name="object 50"/>
          <p:cNvSpPr txBox="1"/>
          <p:nvPr/>
        </p:nvSpPr>
        <p:spPr>
          <a:xfrm>
            <a:off x="215911" y="6401877"/>
            <a:ext cx="1328420" cy="151323"/>
          </a:xfrm>
          <a:prstGeom prst="rect">
            <a:avLst/>
          </a:prstGeom>
        </p:spPr>
        <p:txBody>
          <a:bodyPr vert="horz" wrap="square" lIns="0" tIns="12700" rIns="0" bIns="0" rtlCol="0">
            <a:spAutoFit/>
          </a:bodyPr>
          <a:lstStyle/>
          <a:p>
            <a:pPr marL="12700">
              <a:lnSpc>
                <a:spcPct val="100000"/>
              </a:lnSpc>
            </a:pPr>
            <a:r>
              <a:rPr sz="900" dirty="0">
                <a:solidFill>
                  <a:srgbClr val="FFFFFF"/>
                </a:solidFill>
                <a:latin typeface="Arial"/>
                <a:cs typeface="Arial"/>
              </a:rPr>
              <a:t>Proprietary &amp;</a:t>
            </a:r>
            <a:r>
              <a:rPr sz="900" spc="-100" dirty="0">
                <a:solidFill>
                  <a:srgbClr val="FFFFFF"/>
                </a:solidFill>
                <a:latin typeface="Arial"/>
                <a:cs typeface="Arial"/>
              </a:rPr>
              <a:t> </a:t>
            </a:r>
            <a:r>
              <a:rPr sz="900" dirty="0">
                <a:solidFill>
                  <a:srgbClr val="FFFFFF"/>
                </a:solidFill>
                <a:latin typeface="Arial"/>
                <a:cs typeface="Arial"/>
              </a:rPr>
              <a:t>Confidential</a:t>
            </a:r>
            <a:endParaRPr sz="900" dirty="0">
              <a:latin typeface="Arial"/>
              <a:cs typeface="Arial"/>
            </a:endParaRPr>
          </a:p>
        </p:txBody>
      </p:sp>
      <p:sp>
        <p:nvSpPr>
          <p:cNvPr id="33" name="object 4">
            <a:extLst>
              <a:ext uri="{FF2B5EF4-FFF2-40B4-BE49-F238E27FC236}">
                <a16:creationId xmlns:a16="http://schemas.microsoft.com/office/drawing/2014/main" xmlns="" id="{D35FA9ED-5E73-4364-8D55-E203974E5139}"/>
              </a:ext>
            </a:extLst>
          </p:cNvPr>
          <p:cNvSpPr txBox="1">
            <a:spLocks/>
          </p:cNvSpPr>
          <p:nvPr/>
        </p:nvSpPr>
        <p:spPr bwMode="auto">
          <a:xfrm>
            <a:off x="1875692" y="638241"/>
            <a:ext cx="2447290" cy="1064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sz="2000">
                <a:solidFill>
                  <a:srgbClr val="E11B22"/>
                </a:solidFill>
                <a:latin typeface="+mj-lt"/>
                <a:ea typeface="ＭＳ Ｐゴシック" pitchFamily="34" charset="-128"/>
                <a:cs typeface="ＭＳ Ｐゴシック"/>
              </a:defRPr>
            </a:lvl1pPr>
            <a:lvl2pPr algn="l" rtl="0" eaLnBrk="0" fontAlgn="base" hangingPunct="0">
              <a:spcBef>
                <a:spcPct val="0"/>
              </a:spcBef>
              <a:spcAft>
                <a:spcPct val="0"/>
              </a:spcAft>
              <a:defRPr sz="2000">
                <a:solidFill>
                  <a:srgbClr val="E11B22"/>
                </a:solidFill>
                <a:latin typeface="Arial" pitchFamily="34" charset="0"/>
                <a:ea typeface="ＭＳ Ｐゴシック" pitchFamily="34" charset="-128"/>
                <a:cs typeface="ＭＳ Ｐゴシック"/>
              </a:defRPr>
            </a:lvl2pPr>
            <a:lvl3pPr algn="l" rtl="0" eaLnBrk="0" fontAlgn="base" hangingPunct="0">
              <a:spcBef>
                <a:spcPct val="0"/>
              </a:spcBef>
              <a:spcAft>
                <a:spcPct val="0"/>
              </a:spcAft>
              <a:defRPr sz="2000">
                <a:solidFill>
                  <a:srgbClr val="E11B22"/>
                </a:solidFill>
                <a:latin typeface="Arial" pitchFamily="34" charset="0"/>
                <a:ea typeface="ＭＳ Ｐゴシック" pitchFamily="34" charset="-128"/>
                <a:cs typeface="ＭＳ Ｐゴシック"/>
              </a:defRPr>
            </a:lvl3pPr>
            <a:lvl4pPr algn="l" rtl="0" eaLnBrk="0" fontAlgn="base" hangingPunct="0">
              <a:spcBef>
                <a:spcPct val="0"/>
              </a:spcBef>
              <a:spcAft>
                <a:spcPct val="0"/>
              </a:spcAft>
              <a:defRPr sz="2000">
                <a:solidFill>
                  <a:srgbClr val="E11B22"/>
                </a:solidFill>
                <a:latin typeface="Arial" pitchFamily="34" charset="0"/>
                <a:ea typeface="ＭＳ Ｐゴシック" pitchFamily="34" charset="-128"/>
                <a:cs typeface="ＭＳ Ｐゴシック"/>
              </a:defRPr>
            </a:lvl4pPr>
            <a:lvl5pPr algn="l" rtl="0" eaLnBrk="0" fontAlgn="base" hangingPunct="0">
              <a:spcBef>
                <a:spcPct val="0"/>
              </a:spcBef>
              <a:spcAft>
                <a:spcPct val="0"/>
              </a:spcAft>
              <a:defRPr sz="2000">
                <a:solidFill>
                  <a:srgbClr val="E11B22"/>
                </a:solidFill>
                <a:latin typeface="Arial" pitchFamily="34" charset="0"/>
                <a:ea typeface="ＭＳ Ｐゴシック" pitchFamily="34" charset="-128"/>
                <a:cs typeface="ＭＳ Ｐゴシック"/>
              </a:defRPr>
            </a:lvl5pPr>
            <a:lvl6pPr marL="457200" algn="l" rtl="0" fontAlgn="base">
              <a:spcBef>
                <a:spcPct val="0"/>
              </a:spcBef>
              <a:spcAft>
                <a:spcPct val="0"/>
              </a:spcAft>
              <a:defRPr sz="2000">
                <a:solidFill>
                  <a:srgbClr val="E11B22"/>
                </a:solidFill>
                <a:latin typeface="Arial" pitchFamily="34" charset="0"/>
                <a:ea typeface="ＭＳ Ｐゴシック" pitchFamily="-112" charset="-128"/>
              </a:defRPr>
            </a:lvl6pPr>
            <a:lvl7pPr marL="914400" algn="l" rtl="0" fontAlgn="base">
              <a:spcBef>
                <a:spcPct val="0"/>
              </a:spcBef>
              <a:spcAft>
                <a:spcPct val="0"/>
              </a:spcAft>
              <a:defRPr sz="2000">
                <a:solidFill>
                  <a:srgbClr val="E11B22"/>
                </a:solidFill>
                <a:latin typeface="Arial" pitchFamily="34" charset="0"/>
                <a:ea typeface="ＭＳ Ｐゴシック" pitchFamily="-112" charset="-128"/>
              </a:defRPr>
            </a:lvl7pPr>
            <a:lvl8pPr marL="1371600" algn="l" rtl="0" fontAlgn="base">
              <a:spcBef>
                <a:spcPct val="0"/>
              </a:spcBef>
              <a:spcAft>
                <a:spcPct val="0"/>
              </a:spcAft>
              <a:defRPr sz="2000">
                <a:solidFill>
                  <a:srgbClr val="E11B22"/>
                </a:solidFill>
                <a:latin typeface="Arial" pitchFamily="34" charset="0"/>
                <a:ea typeface="ＭＳ Ｐゴシック" pitchFamily="-112" charset="-128"/>
              </a:defRPr>
            </a:lvl8pPr>
            <a:lvl9pPr marL="1828800" algn="l" rtl="0" fontAlgn="base">
              <a:spcBef>
                <a:spcPct val="0"/>
              </a:spcBef>
              <a:spcAft>
                <a:spcPct val="0"/>
              </a:spcAft>
              <a:defRPr sz="2000">
                <a:solidFill>
                  <a:srgbClr val="E11B22"/>
                </a:solidFill>
                <a:latin typeface="Arial" pitchFamily="34" charset="0"/>
                <a:ea typeface="ＭＳ Ｐゴシック" pitchFamily="-112" charset="-128"/>
              </a:defRPr>
            </a:lvl9pPr>
          </a:lstStyle>
          <a:p>
            <a:pPr marL="12700" defTabSz="914400">
              <a:lnSpc>
                <a:spcPts val="5580"/>
              </a:lnSpc>
            </a:pPr>
            <a:r>
              <a:rPr lang="en-US" sz="2400" b="1" kern="0" spc="-90" dirty="0">
                <a:solidFill>
                  <a:schemeClr val="bg1"/>
                </a:solidFill>
              </a:rPr>
              <a:t>Medicare</a:t>
            </a:r>
          </a:p>
          <a:p>
            <a:pPr marL="12700" defTabSz="914400">
              <a:lnSpc>
                <a:spcPts val="2700"/>
              </a:lnSpc>
            </a:pPr>
            <a:r>
              <a:rPr lang="en-US" b="1" kern="0" spc="-20" dirty="0">
                <a:solidFill>
                  <a:schemeClr val="bg1"/>
                </a:solidFill>
                <a:latin typeface="Arial"/>
                <a:cs typeface="Arial"/>
              </a:rPr>
              <a:t>Parts </a:t>
            </a:r>
            <a:r>
              <a:rPr lang="en-US" b="1" kern="0" dirty="0">
                <a:solidFill>
                  <a:schemeClr val="bg1"/>
                </a:solidFill>
                <a:latin typeface="Arial"/>
                <a:cs typeface="Arial"/>
              </a:rPr>
              <a:t>A </a:t>
            </a:r>
            <a:r>
              <a:rPr lang="en-US" b="1" kern="0" spc="-490" dirty="0">
                <a:solidFill>
                  <a:schemeClr val="bg1"/>
                </a:solidFill>
                <a:latin typeface="Arial"/>
                <a:cs typeface="Arial"/>
              </a:rPr>
              <a:t> </a:t>
            </a:r>
            <a:r>
              <a:rPr lang="en-US" b="1" kern="0" spc="-35" dirty="0">
                <a:solidFill>
                  <a:schemeClr val="bg1"/>
                </a:solidFill>
                <a:latin typeface="Arial"/>
                <a:cs typeface="Arial"/>
              </a:rPr>
              <a:t>&amp; </a:t>
            </a:r>
            <a:r>
              <a:rPr lang="en-US" b="1" kern="0" dirty="0">
                <a:solidFill>
                  <a:schemeClr val="bg1"/>
                </a:solidFill>
                <a:latin typeface="Arial"/>
                <a:cs typeface="Arial"/>
              </a:rPr>
              <a:t>B</a:t>
            </a:r>
            <a:endParaRPr lang="en-US" kern="0" dirty="0">
              <a:solidFill>
                <a:schemeClr val="bg1"/>
              </a:solidFill>
              <a:latin typeface="Arial"/>
              <a:cs typeface="Arial"/>
            </a:endParaRPr>
          </a:p>
        </p:txBody>
      </p:sp>
    </p:spTree>
    <p:extLst>
      <p:ext uri="{BB962C8B-B14F-4D97-AF65-F5344CB8AC3E}">
        <p14:creationId xmlns:p14="http://schemas.microsoft.com/office/powerpoint/2010/main" val="2523485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800" y="12"/>
            <a:ext cx="7315200" cy="1371600"/>
          </a:xfrm>
          <a:custGeom>
            <a:avLst/>
            <a:gdLst/>
            <a:ahLst/>
            <a:cxnLst/>
            <a:rect l="l" t="t" r="r" b="b"/>
            <a:pathLst>
              <a:path w="7315200" h="1371600">
                <a:moveTo>
                  <a:pt x="0" y="0"/>
                </a:moveTo>
                <a:lnTo>
                  <a:pt x="7315200" y="0"/>
                </a:lnTo>
                <a:lnTo>
                  <a:pt x="7315200" y="1371600"/>
                </a:lnTo>
                <a:lnTo>
                  <a:pt x="0" y="1371600"/>
                </a:lnTo>
                <a:lnTo>
                  <a:pt x="0" y="0"/>
                </a:lnTo>
                <a:close/>
              </a:path>
            </a:pathLst>
          </a:custGeom>
          <a:solidFill>
            <a:srgbClr val="008EB3"/>
          </a:solidFill>
        </p:spPr>
        <p:txBody>
          <a:bodyPr wrap="square" lIns="0" tIns="0" rIns="0" bIns="0" rtlCol="0"/>
          <a:lstStyle/>
          <a:p>
            <a:endParaRPr/>
          </a:p>
        </p:txBody>
      </p:sp>
      <p:sp>
        <p:nvSpPr>
          <p:cNvPr id="3" name="object 3"/>
          <p:cNvSpPr txBox="1">
            <a:spLocks noGrp="1"/>
          </p:cNvSpPr>
          <p:nvPr>
            <p:ph type="title"/>
          </p:nvPr>
        </p:nvSpPr>
        <p:spPr>
          <a:xfrm>
            <a:off x="1904023" y="1040853"/>
            <a:ext cx="4485005" cy="307777"/>
          </a:xfrm>
          <a:prstGeom prst="rect">
            <a:avLst/>
          </a:prstGeom>
        </p:spPr>
        <p:txBody>
          <a:bodyPr vert="horz" wrap="square" lIns="0" tIns="0" rIns="0" bIns="0" rtlCol="0">
            <a:spAutoFit/>
          </a:bodyPr>
          <a:lstStyle/>
          <a:p>
            <a:pPr marL="12700">
              <a:lnSpc>
                <a:spcPct val="100000"/>
              </a:lnSpc>
            </a:pPr>
            <a:r>
              <a:rPr b="1" spc="-90" dirty="0">
                <a:solidFill>
                  <a:schemeClr val="bg1"/>
                </a:solidFill>
              </a:rPr>
              <a:t>Medicare</a:t>
            </a:r>
            <a:r>
              <a:rPr b="1" spc="-245" dirty="0">
                <a:solidFill>
                  <a:schemeClr val="bg1"/>
                </a:solidFill>
              </a:rPr>
              <a:t> </a:t>
            </a:r>
            <a:r>
              <a:rPr lang="en-US" b="1" spc="-90" dirty="0">
                <a:solidFill>
                  <a:schemeClr val="bg1"/>
                </a:solidFill>
              </a:rPr>
              <a:t>O</a:t>
            </a:r>
            <a:r>
              <a:rPr b="1" spc="-90" dirty="0">
                <a:solidFill>
                  <a:schemeClr val="bg1"/>
                </a:solidFill>
              </a:rPr>
              <a:t>ptions</a:t>
            </a:r>
          </a:p>
        </p:txBody>
      </p:sp>
      <p:sp>
        <p:nvSpPr>
          <p:cNvPr id="4" name="object 4"/>
          <p:cNvSpPr/>
          <p:nvPr/>
        </p:nvSpPr>
        <p:spPr>
          <a:xfrm>
            <a:off x="1828800" y="1371600"/>
            <a:ext cx="7315200" cy="457200"/>
          </a:xfrm>
          <a:custGeom>
            <a:avLst/>
            <a:gdLst/>
            <a:ahLst/>
            <a:cxnLst/>
            <a:rect l="l" t="t" r="r" b="b"/>
            <a:pathLst>
              <a:path w="7315200" h="457200">
                <a:moveTo>
                  <a:pt x="0" y="0"/>
                </a:moveTo>
                <a:lnTo>
                  <a:pt x="7315200" y="0"/>
                </a:lnTo>
                <a:lnTo>
                  <a:pt x="7315200" y="457200"/>
                </a:lnTo>
                <a:lnTo>
                  <a:pt x="0" y="457200"/>
                </a:lnTo>
                <a:lnTo>
                  <a:pt x="0" y="0"/>
                </a:lnTo>
                <a:close/>
              </a:path>
            </a:pathLst>
          </a:custGeom>
          <a:solidFill>
            <a:srgbClr val="4C4D4F"/>
          </a:solidFill>
        </p:spPr>
        <p:txBody>
          <a:bodyPr wrap="square" lIns="0" tIns="0" rIns="0" bIns="0" rtlCol="0"/>
          <a:lstStyle/>
          <a:p>
            <a:endParaRPr/>
          </a:p>
        </p:txBody>
      </p:sp>
      <p:sp>
        <p:nvSpPr>
          <p:cNvPr id="5" name="object 5"/>
          <p:cNvSpPr/>
          <p:nvPr/>
        </p:nvSpPr>
        <p:spPr>
          <a:xfrm>
            <a:off x="2117636" y="3429000"/>
            <a:ext cx="2628900" cy="3055620"/>
          </a:xfrm>
          <a:custGeom>
            <a:avLst/>
            <a:gdLst/>
            <a:ahLst/>
            <a:cxnLst/>
            <a:rect l="l" t="t" r="r" b="b"/>
            <a:pathLst>
              <a:path w="2628900" h="3055620">
                <a:moveTo>
                  <a:pt x="0" y="0"/>
                </a:moveTo>
                <a:lnTo>
                  <a:pt x="2628900" y="0"/>
                </a:lnTo>
                <a:lnTo>
                  <a:pt x="2628900" y="3055277"/>
                </a:lnTo>
                <a:lnTo>
                  <a:pt x="0" y="3055277"/>
                </a:lnTo>
                <a:lnTo>
                  <a:pt x="0" y="0"/>
                </a:lnTo>
                <a:close/>
              </a:path>
            </a:pathLst>
          </a:custGeom>
          <a:solidFill>
            <a:srgbClr val="84C446"/>
          </a:solidFill>
        </p:spPr>
        <p:txBody>
          <a:bodyPr wrap="square" lIns="0" tIns="0" rIns="0" bIns="0" rtlCol="0"/>
          <a:lstStyle/>
          <a:p>
            <a:endParaRPr/>
          </a:p>
        </p:txBody>
      </p:sp>
      <p:sp>
        <p:nvSpPr>
          <p:cNvPr id="6" name="object 6"/>
          <p:cNvSpPr txBox="1"/>
          <p:nvPr/>
        </p:nvSpPr>
        <p:spPr>
          <a:xfrm>
            <a:off x="2869142" y="1982147"/>
            <a:ext cx="1675764" cy="555625"/>
          </a:xfrm>
          <a:prstGeom prst="rect">
            <a:avLst/>
          </a:prstGeom>
        </p:spPr>
        <p:txBody>
          <a:bodyPr vert="horz" wrap="square" lIns="0" tIns="0" rIns="0" bIns="0" rtlCol="0">
            <a:spAutoFit/>
          </a:bodyPr>
          <a:lstStyle/>
          <a:p>
            <a:pPr marL="12700">
              <a:lnSpc>
                <a:spcPct val="100000"/>
              </a:lnSpc>
            </a:pPr>
            <a:r>
              <a:rPr sz="2000" b="1" dirty="0">
                <a:solidFill>
                  <a:srgbClr val="004270"/>
                </a:solidFill>
                <a:latin typeface="Arial"/>
                <a:cs typeface="Arial"/>
              </a:rPr>
              <a:t>Part</a:t>
            </a:r>
            <a:r>
              <a:rPr sz="2000" b="1" spc="-175" dirty="0">
                <a:solidFill>
                  <a:srgbClr val="004270"/>
                </a:solidFill>
                <a:latin typeface="Arial"/>
                <a:cs typeface="Arial"/>
              </a:rPr>
              <a:t> </a:t>
            </a:r>
            <a:r>
              <a:rPr sz="2000" b="1" dirty="0">
                <a:solidFill>
                  <a:srgbClr val="004270"/>
                </a:solidFill>
                <a:latin typeface="Arial"/>
                <a:cs typeface="Arial"/>
              </a:rPr>
              <a:t>A</a:t>
            </a:r>
            <a:endParaRPr sz="2000" dirty="0">
              <a:latin typeface="Arial"/>
              <a:cs typeface="Arial"/>
            </a:endParaRPr>
          </a:p>
          <a:p>
            <a:pPr marL="12700">
              <a:lnSpc>
                <a:spcPct val="100000"/>
              </a:lnSpc>
              <a:spcBef>
                <a:spcPts val="20"/>
              </a:spcBef>
            </a:pPr>
            <a:r>
              <a:rPr sz="1400" dirty="0">
                <a:solidFill>
                  <a:srgbClr val="231F20"/>
                </a:solidFill>
                <a:latin typeface="Arial"/>
                <a:cs typeface="Arial"/>
              </a:rPr>
              <a:t>covers hospital</a:t>
            </a:r>
            <a:r>
              <a:rPr sz="1400" spc="-100" dirty="0">
                <a:solidFill>
                  <a:srgbClr val="231F20"/>
                </a:solidFill>
                <a:latin typeface="Arial"/>
                <a:cs typeface="Arial"/>
              </a:rPr>
              <a:t> </a:t>
            </a:r>
            <a:r>
              <a:rPr sz="1400" dirty="0">
                <a:solidFill>
                  <a:srgbClr val="231F20"/>
                </a:solidFill>
                <a:latin typeface="Arial"/>
                <a:cs typeface="Arial"/>
              </a:rPr>
              <a:t>stays</a:t>
            </a:r>
            <a:endParaRPr sz="1400" dirty="0">
              <a:latin typeface="Arial"/>
              <a:cs typeface="Arial"/>
            </a:endParaRPr>
          </a:p>
        </p:txBody>
      </p:sp>
      <p:sp>
        <p:nvSpPr>
          <p:cNvPr id="7" name="object 7"/>
          <p:cNvSpPr txBox="1"/>
          <p:nvPr/>
        </p:nvSpPr>
        <p:spPr>
          <a:xfrm>
            <a:off x="6003788" y="1982147"/>
            <a:ext cx="2802890" cy="550545"/>
          </a:xfrm>
          <a:prstGeom prst="rect">
            <a:avLst/>
          </a:prstGeom>
        </p:spPr>
        <p:txBody>
          <a:bodyPr vert="horz" wrap="square" lIns="0" tIns="0" rIns="0" bIns="0" rtlCol="0">
            <a:spAutoFit/>
          </a:bodyPr>
          <a:lstStyle/>
          <a:p>
            <a:pPr marL="12700">
              <a:lnSpc>
                <a:spcPts val="2390"/>
              </a:lnSpc>
            </a:pPr>
            <a:r>
              <a:rPr sz="2000" b="1" dirty="0">
                <a:solidFill>
                  <a:srgbClr val="004270"/>
                </a:solidFill>
                <a:latin typeface="Arial"/>
                <a:cs typeface="Arial"/>
              </a:rPr>
              <a:t>Part</a:t>
            </a:r>
            <a:r>
              <a:rPr sz="2000" b="1" spc="-100" dirty="0">
                <a:solidFill>
                  <a:srgbClr val="004270"/>
                </a:solidFill>
                <a:latin typeface="Arial"/>
                <a:cs typeface="Arial"/>
              </a:rPr>
              <a:t> </a:t>
            </a:r>
            <a:r>
              <a:rPr sz="2000" b="1" dirty="0">
                <a:solidFill>
                  <a:srgbClr val="004270"/>
                </a:solidFill>
                <a:latin typeface="Arial"/>
                <a:cs typeface="Arial"/>
              </a:rPr>
              <a:t>B</a:t>
            </a:r>
            <a:endParaRPr sz="2000" dirty="0">
              <a:latin typeface="Arial"/>
              <a:cs typeface="Arial"/>
            </a:endParaRPr>
          </a:p>
          <a:p>
            <a:pPr marL="12700">
              <a:lnSpc>
                <a:spcPts val="1670"/>
              </a:lnSpc>
            </a:pPr>
            <a:r>
              <a:rPr sz="1400" dirty="0">
                <a:solidFill>
                  <a:srgbClr val="231F20"/>
                </a:solidFill>
                <a:latin typeface="Arial"/>
                <a:cs typeface="Arial"/>
              </a:rPr>
              <a:t>covers doctors and outpatient</a:t>
            </a:r>
            <a:r>
              <a:rPr sz="1400" spc="-100" dirty="0">
                <a:solidFill>
                  <a:srgbClr val="231F20"/>
                </a:solidFill>
                <a:latin typeface="Arial"/>
                <a:cs typeface="Arial"/>
              </a:rPr>
              <a:t> </a:t>
            </a:r>
            <a:r>
              <a:rPr sz="1400" dirty="0">
                <a:solidFill>
                  <a:srgbClr val="231F20"/>
                </a:solidFill>
                <a:latin typeface="Arial"/>
                <a:cs typeface="Arial"/>
              </a:rPr>
              <a:t>visits</a:t>
            </a:r>
            <a:endParaRPr sz="1400" dirty="0">
              <a:latin typeface="Arial"/>
              <a:cs typeface="Arial"/>
            </a:endParaRPr>
          </a:p>
        </p:txBody>
      </p:sp>
      <p:grpSp>
        <p:nvGrpSpPr>
          <p:cNvPr id="29" name="Group 28"/>
          <p:cNvGrpSpPr/>
          <p:nvPr/>
        </p:nvGrpSpPr>
        <p:grpSpPr>
          <a:xfrm>
            <a:off x="5426631" y="2058315"/>
            <a:ext cx="457873" cy="443865"/>
            <a:chOff x="5426631" y="2058315"/>
            <a:chExt cx="457873" cy="443865"/>
          </a:xfrm>
        </p:grpSpPr>
        <p:sp>
          <p:nvSpPr>
            <p:cNvPr id="8" name="object 8"/>
            <p:cNvSpPr/>
            <p:nvPr/>
          </p:nvSpPr>
          <p:spPr>
            <a:xfrm>
              <a:off x="5761315" y="2089683"/>
              <a:ext cx="123189" cy="123189"/>
            </a:xfrm>
            <a:custGeom>
              <a:avLst/>
              <a:gdLst/>
              <a:ahLst/>
              <a:cxnLst/>
              <a:rect l="l" t="t" r="r" b="b"/>
              <a:pathLst>
                <a:path w="123189" h="123189">
                  <a:moveTo>
                    <a:pt x="122982" y="43262"/>
                  </a:moveTo>
                  <a:lnTo>
                    <a:pt x="79725" y="43262"/>
                  </a:lnTo>
                  <a:lnTo>
                    <a:pt x="79725" y="0"/>
                  </a:lnTo>
                  <a:lnTo>
                    <a:pt x="43258" y="0"/>
                  </a:lnTo>
                  <a:lnTo>
                    <a:pt x="43258" y="43262"/>
                  </a:lnTo>
                  <a:lnTo>
                    <a:pt x="0" y="43262"/>
                  </a:lnTo>
                  <a:lnTo>
                    <a:pt x="0" y="79720"/>
                  </a:lnTo>
                  <a:lnTo>
                    <a:pt x="43258" y="79720"/>
                  </a:lnTo>
                  <a:lnTo>
                    <a:pt x="43258" y="122982"/>
                  </a:lnTo>
                  <a:lnTo>
                    <a:pt x="79725" y="122982"/>
                  </a:lnTo>
                  <a:lnTo>
                    <a:pt x="79725" y="79720"/>
                  </a:lnTo>
                  <a:lnTo>
                    <a:pt x="122982" y="79720"/>
                  </a:lnTo>
                  <a:lnTo>
                    <a:pt x="122982" y="43262"/>
                  </a:lnTo>
                  <a:close/>
                </a:path>
              </a:pathLst>
            </a:custGeom>
            <a:ln w="14251">
              <a:solidFill>
                <a:srgbClr val="221E1F"/>
              </a:solidFill>
            </a:ln>
          </p:spPr>
          <p:txBody>
            <a:bodyPr wrap="square" lIns="0" tIns="0" rIns="0" bIns="0" rtlCol="0"/>
            <a:lstStyle/>
            <a:p>
              <a:endParaRPr/>
            </a:p>
          </p:txBody>
        </p:sp>
        <p:sp>
          <p:nvSpPr>
            <p:cNvPr id="9" name="object 9"/>
            <p:cNvSpPr/>
            <p:nvPr/>
          </p:nvSpPr>
          <p:spPr>
            <a:xfrm>
              <a:off x="5578538" y="2156299"/>
              <a:ext cx="133350" cy="133350"/>
            </a:xfrm>
            <a:custGeom>
              <a:avLst/>
              <a:gdLst/>
              <a:ahLst/>
              <a:cxnLst/>
              <a:rect l="l" t="t" r="r" b="b"/>
              <a:pathLst>
                <a:path w="133350" h="133350">
                  <a:moveTo>
                    <a:pt x="66685" y="0"/>
                  </a:moveTo>
                  <a:lnTo>
                    <a:pt x="92637" y="5238"/>
                  </a:lnTo>
                  <a:lnTo>
                    <a:pt x="113831" y="19526"/>
                  </a:lnTo>
                  <a:lnTo>
                    <a:pt x="128121" y="40719"/>
                  </a:lnTo>
                  <a:lnTo>
                    <a:pt x="133361" y="66676"/>
                  </a:lnTo>
                  <a:lnTo>
                    <a:pt x="128121" y="92632"/>
                  </a:lnTo>
                  <a:lnTo>
                    <a:pt x="113831" y="113825"/>
                  </a:lnTo>
                  <a:lnTo>
                    <a:pt x="92637" y="128113"/>
                  </a:lnTo>
                  <a:lnTo>
                    <a:pt x="66685" y="133352"/>
                  </a:lnTo>
                  <a:lnTo>
                    <a:pt x="40727" y="128113"/>
                  </a:lnTo>
                  <a:lnTo>
                    <a:pt x="19530" y="113825"/>
                  </a:lnTo>
                  <a:lnTo>
                    <a:pt x="5240" y="92632"/>
                  </a:lnTo>
                  <a:lnTo>
                    <a:pt x="0" y="66676"/>
                  </a:lnTo>
                  <a:lnTo>
                    <a:pt x="5240" y="40719"/>
                  </a:lnTo>
                  <a:lnTo>
                    <a:pt x="19530" y="19526"/>
                  </a:lnTo>
                  <a:lnTo>
                    <a:pt x="40727" y="5238"/>
                  </a:lnTo>
                  <a:lnTo>
                    <a:pt x="66685" y="0"/>
                  </a:lnTo>
                  <a:close/>
                </a:path>
              </a:pathLst>
            </a:custGeom>
            <a:ln w="14251">
              <a:solidFill>
                <a:srgbClr val="221E1F"/>
              </a:solidFill>
            </a:ln>
          </p:spPr>
          <p:txBody>
            <a:bodyPr wrap="square" lIns="0" tIns="0" rIns="0" bIns="0" rtlCol="0"/>
            <a:lstStyle/>
            <a:p>
              <a:endParaRPr/>
            </a:p>
          </p:txBody>
        </p:sp>
        <p:sp>
          <p:nvSpPr>
            <p:cNvPr id="10" name="object 10"/>
            <p:cNvSpPr/>
            <p:nvPr/>
          </p:nvSpPr>
          <p:spPr>
            <a:xfrm>
              <a:off x="5521629" y="2338096"/>
              <a:ext cx="250825" cy="126364"/>
            </a:xfrm>
            <a:custGeom>
              <a:avLst/>
              <a:gdLst/>
              <a:ahLst/>
              <a:cxnLst/>
              <a:rect l="l" t="t" r="r" b="b"/>
              <a:pathLst>
                <a:path w="250825" h="126364">
                  <a:moveTo>
                    <a:pt x="0" y="123931"/>
                  </a:moveTo>
                  <a:lnTo>
                    <a:pt x="14876" y="14282"/>
                  </a:lnTo>
                  <a:lnTo>
                    <a:pt x="15990" y="6097"/>
                  </a:lnTo>
                  <a:lnTo>
                    <a:pt x="22983" y="0"/>
                  </a:lnTo>
                  <a:lnTo>
                    <a:pt x="31238" y="0"/>
                  </a:lnTo>
                  <a:lnTo>
                    <a:pt x="216314" y="0"/>
                  </a:lnTo>
                  <a:lnTo>
                    <a:pt x="224412" y="0"/>
                  </a:lnTo>
                  <a:lnTo>
                    <a:pt x="231336" y="5862"/>
                  </a:lnTo>
                  <a:lnTo>
                    <a:pt x="232615" y="13864"/>
                  </a:lnTo>
                  <a:lnTo>
                    <a:pt x="236287" y="36649"/>
                  </a:lnTo>
                  <a:lnTo>
                    <a:pt x="240914" y="65407"/>
                  </a:lnTo>
                  <a:lnTo>
                    <a:pt x="245900" y="96426"/>
                  </a:lnTo>
                  <a:lnTo>
                    <a:pt x="250648" y="125992"/>
                  </a:lnTo>
                </a:path>
              </a:pathLst>
            </a:custGeom>
            <a:ln w="14251">
              <a:solidFill>
                <a:srgbClr val="221E1F"/>
              </a:solidFill>
            </a:ln>
          </p:spPr>
          <p:txBody>
            <a:bodyPr wrap="square" lIns="0" tIns="0" rIns="0" bIns="0" rtlCol="0"/>
            <a:lstStyle/>
            <a:p>
              <a:endParaRPr/>
            </a:p>
          </p:txBody>
        </p:sp>
        <p:sp>
          <p:nvSpPr>
            <p:cNvPr id="11" name="object 11"/>
            <p:cNvSpPr/>
            <p:nvPr/>
          </p:nvSpPr>
          <p:spPr>
            <a:xfrm>
              <a:off x="5426631" y="2058315"/>
              <a:ext cx="443865" cy="443865"/>
            </a:xfrm>
            <a:custGeom>
              <a:avLst/>
              <a:gdLst/>
              <a:ahLst/>
              <a:cxnLst/>
              <a:rect l="l" t="t" r="r" b="b"/>
              <a:pathLst>
                <a:path w="443864" h="443864">
                  <a:moveTo>
                    <a:pt x="436594" y="166357"/>
                  </a:moveTo>
                  <a:lnTo>
                    <a:pt x="439617" y="179801"/>
                  </a:lnTo>
                  <a:lnTo>
                    <a:pt x="441807" y="193539"/>
                  </a:lnTo>
                  <a:lnTo>
                    <a:pt x="443139" y="207542"/>
                  </a:lnTo>
                  <a:lnTo>
                    <a:pt x="443589" y="221785"/>
                  </a:lnTo>
                  <a:lnTo>
                    <a:pt x="439083" y="266482"/>
                  </a:lnTo>
                  <a:lnTo>
                    <a:pt x="426159" y="308113"/>
                  </a:lnTo>
                  <a:lnTo>
                    <a:pt x="405710" y="345787"/>
                  </a:lnTo>
                  <a:lnTo>
                    <a:pt x="378626" y="378611"/>
                  </a:lnTo>
                  <a:lnTo>
                    <a:pt x="345800" y="405693"/>
                  </a:lnTo>
                  <a:lnTo>
                    <a:pt x="308123" y="426142"/>
                  </a:lnTo>
                  <a:lnTo>
                    <a:pt x="266487" y="439065"/>
                  </a:lnTo>
                  <a:lnTo>
                    <a:pt x="221783" y="443571"/>
                  </a:lnTo>
                  <a:lnTo>
                    <a:pt x="177091" y="439065"/>
                  </a:lnTo>
                  <a:lnTo>
                    <a:pt x="135463" y="426142"/>
                  </a:lnTo>
                  <a:lnTo>
                    <a:pt x="97790" y="405693"/>
                  </a:lnTo>
                  <a:lnTo>
                    <a:pt x="64965" y="378611"/>
                  </a:lnTo>
                  <a:lnTo>
                    <a:pt x="37881" y="345787"/>
                  </a:lnTo>
                  <a:lnTo>
                    <a:pt x="17431" y="308113"/>
                  </a:lnTo>
                  <a:lnTo>
                    <a:pt x="4506" y="266482"/>
                  </a:lnTo>
                  <a:lnTo>
                    <a:pt x="0" y="221785"/>
                  </a:lnTo>
                  <a:lnTo>
                    <a:pt x="4506" y="177087"/>
                  </a:lnTo>
                  <a:lnTo>
                    <a:pt x="17431" y="135456"/>
                  </a:lnTo>
                  <a:lnTo>
                    <a:pt x="37881" y="97783"/>
                  </a:lnTo>
                  <a:lnTo>
                    <a:pt x="64965" y="64959"/>
                  </a:lnTo>
                  <a:lnTo>
                    <a:pt x="97790" y="37877"/>
                  </a:lnTo>
                  <a:lnTo>
                    <a:pt x="135463" y="17429"/>
                  </a:lnTo>
                  <a:lnTo>
                    <a:pt x="177091" y="4505"/>
                  </a:lnTo>
                  <a:lnTo>
                    <a:pt x="221783" y="0"/>
                  </a:lnTo>
                  <a:lnTo>
                    <a:pt x="255568" y="2552"/>
                  </a:lnTo>
                  <a:lnTo>
                    <a:pt x="287750" y="9970"/>
                  </a:lnTo>
                  <a:lnTo>
                    <a:pt x="317954" y="21871"/>
                  </a:lnTo>
                  <a:lnTo>
                    <a:pt x="345804" y="37875"/>
                  </a:lnTo>
                </a:path>
              </a:pathLst>
            </a:custGeom>
            <a:ln w="14251">
              <a:solidFill>
                <a:srgbClr val="221E1F"/>
              </a:solidFill>
            </a:ln>
          </p:spPr>
          <p:txBody>
            <a:bodyPr wrap="square" lIns="0" tIns="0" rIns="0" bIns="0" rtlCol="0"/>
            <a:lstStyle/>
            <a:p>
              <a:endParaRPr/>
            </a:p>
          </p:txBody>
        </p:sp>
        <p:sp>
          <p:nvSpPr>
            <p:cNvPr id="12" name="object 12"/>
            <p:cNvSpPr/>
            <p:nvPr/>
          </p:nvSpPr>
          <p:spPr>
            <a:xfrm>
              <a:off x="5643283" y="2371740"/>
              <a:ext cx="10795" cy="107950"/>
            </a:xfrm>
            <a:custGeom>
              <a:avLst/>
              <a:gdLst/>
              <a:ahLst/>
              <a:cxnLst/>
              <a:rect l="l" t="t" r="r" b="b"/>
              <a:pathLst>
                <a:path w="10795" h="107950">
                  <a:moveTo>
                    <a:pt x="10279" y="101174"/>
                  </a:moveTo>
                  <a:lnTo>
                    <a:pt x="10279" y="102094"/>
                  </a:lnTo>
                  <a:lnTo>
                    <a:pt x="9959" y="102986"/>
                  </a:lnTo>
                  <a:lnTo>
                    <a:pt x="9381" y="103695"/>
                  </a:lnTo>
                  <a:lnTo>
                    <a:pt x="6493" y="107190"/>
                  </a:lnTo>
                  <a:lnTo>
                    <a:pt x="6162" y="107591"/>
                  </a:lnTo>
                  <a:lnTo>
                    <a:pt x="5665" y="107833"/>
                  </a:lnTo>
                  <a:lnTo>
                    <a:pt x="5138" y="107833"/>
                  </a:lnTo>
                  <a:lnTo>
                    <a:pt x="4612" y="107833"/>
                  </a:lnTo>
                  <a:lnTo>
                    <a:pt x="0" y="102094"/>
                  </a:lnTo>
                  <a:lnTo>
                    <a:pt x="0" y="101170"/>
                  </a:lnTo>
                  <a:lnTo>
                    <a:pt x="0" y="3966"/>
                  </a:lnTo>
                  <a:lnTo>
                    <a:pt x="0" y="1772"/>
                  </a:lnTo>
                  <a:lnTo>
                    <a:pt x="1769" y="0"/>
                  </a:lnTo>
                  <a:lnTo>
                    <a:pt x="3961" y="0"/>
                  </a:lnTo>
                  <a:lnTo>
                    <a:pt x="6316" y="0"/>
                  </a:lnTo>
                  <a:lnTo>
                    <a:pt x="8505" y="0"/>
                  </a:lnTo>
                  <a:lnTo>
                    <a:pt x="10279" y="1772"/>
                  </a:lnTo>
                  <a:lnTo>
                    <a:pt x="10279" y="3966"/>
                  </a:lnTo>
                  <a:lnTo>
                    <a:pt x="10279" y="101174"/>
                  </a:lnTo>
                  <a:close/>
                </a:path>
              </a:pathLst>
            </a:custGeom>
            <a:ln w="14141">
              <a:solidFill>
                <a:srgbClr val="221E1F"/>
              </a:solidFill>
            </a:ln>
          </p:spPr>
          <p:txBody>
            <a:bodyPr wrap="square" lIns="0" tIns="0" rIns="0" bIns="0" rtlCol="0"/>
            <a:lstStyle/>
            <a:p>
              <a:endParaRPr/>
            </a:p>
          </p:txBody>
        </p:sp>
        <p:sp>
          <p:nvSpPr>
            <p:cNvPr id="13" name="object 13"/>
            <p:cNvSpPr/>
            <p:nvPr/>
          </p:nvSpPr>
          <p:spPr>
            <a:xfrm>
              <a:off x="5640654" y="2346877"/>
              <a:ext cx="15240" cy="17145"/>
            </a:xfrm>
            <a:custGeom>
              <a:avLst/>
              <a:gdLst/>
              <a:ahLst/>
              <a:cxnLst/>
              <a:rect l="l" t="t" r="r" b="b"/>
              <a:pathLst>
                <a:path w="15239" h="17144">
                  <a:moveTo>
                    <a:pt x="13858" y="4729"/>
                  </a:moveTo>
                  <a:lnTo>
                    <a:pt x="14664" y="5537"/>
                  </a:lnTo>
                  <a:lnTo>
                    <a:pt x="15121" y="6629"/>
                  </a:lnTo>
                  <a:lnTo>
                    <a:pt x="15121" y="7768"/>
                  </a:lnTo>
                  <a:lnTo>
                    <a:pt x="15121" y="8907"/>
                  </a:lnTo>
                  <a:lnTo>
                    <a:pt x="14664" y="9998"/>
                  </a:lnTo>
                  <a:lnTo>
                    <a:pt x="13858" y="10806"/>
                  </a:lnTo>
                  <a:lnTo>
                    <a:pt x="7767" y="16887"/>
                  </a:lnTo>
                  <a:lnTo>
                    <a:pt x="1675" y="10801"/>
                  </a:lnTo>
                  <a:lnTo>
                    <a:pt x="0" y="9123"/>
                  </a:lnTo>
                  <a:lnTo>
                    <a:pt x="0" y="6404"/>
                  </a:lnTo>
                  <a:lnTo>
                    <a:pt x="1675" y="4729"/>
                  </a:lnTo>
                  <a:lnTo>
                    <a:pt x="4730" y="1670"/>
                  </a:lnTo>
                  <a:lnTo>
                    <a:pt x="6404" y="0"/>
                  </a:lnTo>
                  <a:lnTo>
                    <a:pt x="9127" y="0"/>
                  </a:lnTo>
                  <a:lnTo>
                    <a:pt x="10802" y="1670"/>
                  </a:lnTo>
                  <a:lnTo>
                    <a:pt x="13858" y="4729"/>
                  </a:lnTo>
                  <a:close/>
                </a:path>
              </a:pathLst>
            </a:custGeom>
            <a:ln w="14141">
              <a:solidFill>
                <a:srgbClr val="221E1F"/>
              </a:solidFill>
            </a:ln>
          </p:spPr>
          <p:txBody>
            <a:bodyPr wrap="square" lIns="0" tIns="0" rIns="0" bIns="0" rtlCol="0"/>
            <a:lstStyle/>
            <a:p>
              <a:endParaRPr/>
            </a:p>
          </p:txBody>
        </p:sp>
      </p:grpSp>
      <p:sp>
        <p:nvSpPr>
          <p:cNvPr id="14" name="object 14"/>
          <p:cNvSpPr txBox="1"/>
          <p:nvPr/>
        </p:nvSpPr>
        <p:spPr>
          <a:xfrm>
            <a:off x="4279428" y="1390312"/>
            <a:ext cx="2414270" cy="416559"/>
          </a:xfrm>
          <a:prstGeom prst="rect">
            <a:avLst/>
          </a:prstGeom>
        </p:spPr>
        <p:txBody>
          <a:bodyPr vert="horz" wrap="square" lIns="0" tIns="0" rIns="0" bIns="0" rtlCol="0">
            <a:spAutoFit/>
          </a:bodyPr>
          <a:lstStyle/>
          <a:p>
            <a:pPr marL="12700">
              <a:lnSpc>
                <a:spcPct val="100000"/>
              </a:lnSpc>
            </a:pPr>
            <a:r>
              <a:rPr sz="2400" dirty="0">
                <a:solidFill>
                  <a:srgbClr val="FFFFFF"/>
                </a:solidFill>
                <a:latin typeface="Arial"/>
                <a:cs typeface="Arial"/>
              </a:rPr>
              <a:t>Original</a:t>
            </a:r>
            <a:r>
              <a:rPr sz="2400" spc="-100" dirty="0">
                <a:solidFill>
                  <a:srgbClr val="FFFFFF"/>
                </a:solidFill>
                <a:latin typeface="Arial"/>
                <a:cs typeface="Arial"/>
              </a:rPr>
              <a:t> </a:t>
            </a:r>
            <a:r>
              <a:rPr sz="2400" dirty="0">
                <a:solidFill>
                  <a:srgbClr val="FFFFFF"/>
                </a:solidFill>
                <a:latin typeface="Arial"/>
                <a:cs typeface="Arial"/>
              </a:rPr>
              <a:t>Medicare</a:t>
            </a:r>
            <a:endParaRPr sz="2400">
              <a:latin typeface="Arial"/>
              <a:cs typeface="Arial"/>
            </a:endParaRPr>
          </a:p>
        </p:txBody>
      </p:sp>
      <p:sp>
        <p:nvSpPr>
          <p:cNvPr id="15" name="object 15"/>
          <p:cNvSpPr txBox="1"/>
          <p:nvPr/>
        </p:nvSpPr>
        <p:spPr>
          <a:xfrm>
            <a:off x="2160435" y="2771787"/>
            <a:ext cx="6631305" cy="365760"/>
          </a:xfrm>
          <a:prstGeom prst="rect">
            <a:avLst/>
          </a:prstGeom>
          <a:solidFill>
            <a:srgbClr val="D1D3D4"/>
          </a:solidFill>
        </p:spPr>
        <p:txBody>
          <a:bodyPr vert="horz" wrap="square" lIns="0" tIns="42545" rIns="0" bIns="0" rtlCol="0">
            <a:spAutoFit/>
          </a:bodyPr>
          <a:lstStyle/>
          <a:p>
            <a:pPr marL="20955" algn="ctr">
              <a:lnSpc>
                <a:spcPct val="100000"/>
              </a:lnSpc>
              <a:spcBef>
                <a:spcPts val="335"/>
              </a:spcBef>
            </a:pPr>
            <a:r>
              <a:rPr sz="1600" b="1" dirty="0">
                <a:solidFill>
                  <a:srgbClr val="4C4D4F"/>
                </a:solidFill>
                <a:latin typeface="Arial"/>
                <a:cs typeface="Arial"/>
              </a:rPr>
              <a:t>Options to</a:t>
            </a:r>
            <a:r>
              <a:rPr sz="1600" b="1" spc="-100" dirty="0">
                <a:solidFill>
                  <a:srgbClr val="4C4D4F"/>
                </a:solidFill>
                <a:latin typeface="Arial"/>
                <a:cs typeface="Arial"/>
              </a:rPr>
              <a:t> </a:t>
            </a:r>
            <a:r>
              <a:rPr sz="1600" b="1" dirty="0">
                <a:solidFill>
                  <a:srgbClr val="4C4D4F"/>
                </a:solidFill>
                <a:latin typeface="Arial"/>
                <a:cs typeface="Arial"/>
              </a:rPr>
              <a:t>consider</a:t>
            </a:r>
            <a:endParaRPr sz="1600" dirty="0">
              <a:latin typeface="Arial"/>
              <a:cs typeface="Arial"/>
            </a:endParaRPr>
          </a:p>
        </p:txBody>
      </p:sp>
      <p:grpSp>
        <p:nvGrpSpPr>
          <p:cNvPr id="68" name="Group 67"/>
          <p:cNvGrpSpPr/>
          <p:nvPr/>
        </p:nvGrpSpPr>
        <p:grpSpPr>
          <a:xfrm>
            <a:off x="2238541" y="2053137"/>
            <a:ext cx="538480" cy="407474"/>
            <a:chOff x="2238541" y="2053137"/>
            <a:chExt cx="538480" cy="407474"/>
          </a:xfrm>
        </p:grpSpPr>
        <p:sp>
          <p:nvSpPr>
            <p:cNvPr id="16" name="object 16"/>
            <p:cNvSpPr/>
            <p:nvPr/>
          </p:nvSpPr>
          <p:spPr>
            <a:xfrm>
              <a:off x="2646220" y="2235804"/>
              <a:ext cx="0" cy="167640"/>
            </a:xfrm>
            <a:custGeom>
              <a:avLst/>
              <a:gdLst/>
              <a:ahLst/>
              <a:cxnLst/>
              <a:rect l="l" t="t" r="r" b="b"/>
              <a:pathLst>
                <a:path h="167639">
                  <a:moveTo>
                    <a:pt x="0" y="167417"/>
                  </a:moveTo>
                  <a:lnTo>
                    <a:pt x="0" y="0"/>
                  </a:lnTo>
                </a:path>
              </a:pathLst>
            </a:custGeom>
            <a:ln w="15916">
              <a:solidFill>
                <a:srgbClr val="221E1F"/>
              </a:solidFill>
            </a:ln>
          </p:spPr>
          <p:txBody>
            <a:bodyPr wrap="square" lIns="0" tIns="0" rIns="0" bIns="0" rtlCol="0"/>
            <a:lstStyle/>
            <a:p>
              <a:endParaRPr/>
            </a:p>
          </p:txBody>
        </p:sp>
        <p:sp>
          <p:nvSpPr>
            <p:cNvPr id="17" name="object 17"/>
            <p:cNvSpPr/>
            <p:nvPr/>
          </p:nvSpPr>
          <p:spPr>
            <a:xfrm>
              <a:off x="2387725" y="2230545"/>
              <a:ext cx="0" cy="167640"/>
            </a:xfrm>
            <a:custGeom>
              <a:avLst/>
              <a:gdLst/>
              <a:ahLst/>
              <a:cxnLst/>
              <a:rect l="l" t="t" r="r" b="b"/>
              <a:pathLst>
                <a:path h="167639">
                  <a:moveTo>
                    <a:pt x="0" y="167419"/>
                  </a:moveTo>
                  <a:lnTo>
                    <a:pt x="0" y="0"/>
                  </a:lnTo>
                </a:path>
              </a:pathLst>
            </a:custGeom>
            <a:ln w="15916">
              <a:solidFill>
                <a:srgbClr val="221E1F"/>
              </a:solidFill>
            </a:ln>
          </p:spPr>
          <p:txBody>
            <a:bodyPr wrap="square" lIns="0" tIns="0" rIns="0" bIns="0" rtlCol="0"/>
            <a:lstStyle/>
            <a:p>
              <a:endParaRPr/>
            </a:p>
          </p:txBody>
        </p:sp>
        <p:sp>
          <p:nvSpPr>
            <p:cNvPr id="18" name="object 18"/>
            <p:cNvSpPr/>
            <p:nvPr/>
          </p:nvSpPr>
          <p:spPr>
            <a:xfrm>
              <a:off x="2359630" y="2404731"/>
              <a:ext cx="55880" cy="55880"/>
            </a:xfrm>
            <a:custGeom>
              <a:avLst/>
              <a:gdLst/>
              <a:ahLst/>
              <a:cxnLst/>
              <a:rect l="l" t="t" r="r" b="b"/>
              <a:pathLst>
                <a:path w="55880" h="55880">
                  <a:moveTo>
                    <a:pt x="0" y="27740"/>
                  </a:moveTo>
                  <a:lnTo>
                    <a:pt x="2192" y="16940"/>
                  </a:lnTo>
                  <a:lnTo>
                    <a:pt x="8172" y="8123"/>
                  </a:lnTo>
                  <a:lnTo>
                    <a:pt x="17039" y="2179"/>
                  </a:lnTo>
                  <a:lnTo>
                    <a:pt x="27895" y="0"/>
                  </a:lnTo>
                  <a:lnTo>
                    <a:pt x="38752" y="2179"/>
                  </a:lnTo>
                  <a:lnTo>
                    <a:pt x="47619" y="8123"/>
                  </a:lnTo>
                  <a:lnTo>
                    <a:pt x="53599" y="16940"/>
                  </a:lnTo>
                  <a:lnTo>
                    <a:pt x="55792" y="27740"/>
                  </a:lnTo>
                  <a:lnTo>
                    <a:pt x="53599" y="38537"/>
                  </a:lnTo>
                  <a:lnTo>
                    <a:pt x="47619" y="47354"/>
                  </a:lnTo>
                  <a:lnTo>
                    <a:pt x="38752" y="53297"/>
                  </a:lnTo>
                  <a:lnTo>
                    <a:pt x="27895" y="55477"/>
                  </a:lnTo>
                  <a:lnTo>
                    <a:pt x="17039" y="53297"/>
                  </a:lnTo>
                  <a:lnTo>
                    <a:pt x="8172" y="47354"/>
                  </a:lnTo>
                  <a:lnTo>
                    <a:pt x="2192" y="38537"/>
                  </a:lnTo>
                  <a:lnTo>
                    <a:pt x="0" y="27740"/>
                  </a:lnTo>
                  <a:close/>
                </a:path>
              </a:pathLst>
            </a:custGeom>
            <a:ln w="16841">
              <a:solidFill>
                <a:srgbClr val="221E1F"/>
              </a:solidFill>
            </a:ln>
          </p:spPr>
          <p:txBody>
            <a:bodyPr wrap="square" lIns="0" tIns="0" rIns="0" bIns="0" rtlCol="0"/>
            <a:lstStyle/>
            <a:p>
              <a:endParaRPr/>
            </a:p>
          </p:txBody>
        </p:sp>
        <p:sp>
          <p:nvSpPr>
            <p:cNvPr id="19" name="object 19"/>
            <p:cNvSpPr/>
            <p:nvPr/>
          </p:nvSpPr>
          <p:spPr>
            <a:xfrm>
              <a:off x="2617505" y="2404731"/>
              <a:ext cx="55880" cy="55880"/>
            </a:xfrm>
            <a:custGeom>
              <a:avLst/>
              <a:gdLst/>
              <a:ahLst/>
              <a:cxnLst/>
              <a:rect l="l" t="t" r="r" b="b"/>
              <a:pathLst>
                <a:path w="55880" h="55880">
                  <a:moveTo>
                    <a:pt x="0" y="27740"/>
                  </a:moveTo>
                  <a:lnTo>
                    <a:pt x="2191" y="16940"/>
                  </a:lnTo>
                  <a:lnTo>
                    <a:pt x="8167" y="8123"/>
                  </a:lnTo>
                  <a:lnTo>
                    <a:pt x="17031" y="2179"/>
                  </a:lnTo>
                  <a:lnTo>
                    <a:pt x="27886" y="0"/>
                  </a:lnTo>
                  <a:lnTo>
                    <a:pt x="38747" y="2179"/>
                  </a:lnTo>
                  <a:lnTo>
                    <a:pt x="47617" y="8123"/>
                  </a:lnTo>
                  <a:lnTo>
                    <a:pt x="53597" y="16940"/>
                  </a:lnTo>
                  <a:lnTo>
                    <a:pt x="55789" y="27740"/>
                  </a:lnTo>
                  <a:lnTo>
                    <a:pt x="53597" y="38537"/>
                  </a:lnTo>
                  <a:lnTo>
                    <a:pt x="47617" y="47354"/>
                  </a:lnTo>
                  <a:lnTo>
                    <a:pt x="38747" y="53297"/>
                  </a:lnTo>
                  <a:lnTo>
                    <a:pt x="27886" y="55477"/>
                  </a:lnTo>
                  <a:lnTo>
                    <a:pt x="17031" y="53297"/>
                  </a:lnTo>
                  <a:lnTo>
                    <a:pt x="8167" y="47354"/>
                  </a:lnTo>
                  <a:lnTo>
                    <a:pt x="2191" y="38537"/>
                  </a:lnTo>
                  <a:lnTo>
                    <a:pt x="0" y="27740"/>
                  </a:lnTo>
                  <a:close/>
                </a:path>
              </a:pathLst>
            </a:custGeom>
            <a:ln w="16841">
              <a:solidFill>
                <a:srgbClr val="221E1F"/>
              </a:solidFill>
            </a:ln>
          </p:spPr>
          <p:txBody>
            <a:bodyPr wrap="square" lIns="0" tIns="0" rIns="0" bIns="0" rtlCol="0"/>
            <a:lstStyle/>
            <a:p>
              <a:endParaRPr/>
            </a:p>
          </p:txBody>
        </p:sp>
        <p:sp>
          <p:nvSpPr>
            <p:cNvPr id="20" name="object 20"/>
            <p:cNvSpPr/>
            <p:nvPr/>
          </p:nvSpPr>
          <p:spPr>
            <a:xfrm>
              <a:off x="2238541" y="2143869"/>
              <a:ext cx="538480" cy="133350"/>
            </a:xfrm>
            <a:custGeom>
              <a:avLst/>
              <a:gdLst/>
              <a:ahLst/>
              <a:cxnLst/>
              <a:rect l="l" t="t" r="r" b="b"/>
              <a:pathLst>
                <a:path w="538480" h="133350">
                  <a:moveTo>
                    <a:pt x="0" y="0"/>
                  </a:moveTo>
                  <a:lnTo>
                    <a:pt x="56484" y="132979"/>
                  </a:lnTo>
                  <a:lnTo>
                    <a:pt x="537966" y="132979"/>
                  </a:lnTo>
                </a:path>
              </a:pathLst>
            </a:custGeom>
            <a:ln w="16275">
              <a:solidFill>
                <a:srgbClr val="221E1F"/>
              </a:solidFill>
            </a:ln>
          </p:spPr>
          <p:txBody>
            <a:bodyPr wrap="square" lIns="0" tIns="0" rIns="0" bIns="0" rtlCol="0"/>
            <a:lstStyle/>
            <a:p>
              <a:endParaRPr/>
            </a:p>
          </p:txBody>
        </p:sp>
        <p:sp>
          <p:nvSpPr>
            <p:cNvPr id="21" name="object 21"/>
            <p:cNvSpPr/>
            <p:nvPr/>
          </p:nvSpPr>
          <p:spPr>
            <a:xfrm>
              <a:off x="2392404" y="2229895"/>
              <a:ext cx="249554" cy="1270"/>
            </a:xfrm>
            <a:custGeom>
              <a:avLst/>
              <a:gdLst/>
              <a:ahLst/>
              <a:cxnLst/>
              <a:rect l="l" t="t" r="r" b="b"/>
              <a:pathLst>
                <a:path w="249555" h="1269">
                  <a:moveTo>
                    <a:pt x="0" y="0"/>
                  </a:moveTo>
                  <a:lnTo>
                    <a:pt x="249273" y="1164"/>
                  </a:lnTo>
                </a:path>
              </a:pathLst>
            </a:custGeom>
            <a:ln w="16275">
              <a:solidFill>
                <a:srgbClr val="221E1F"/>
              </a:solidFill>
            </a:ln>
          </p:spPr>
          <p:txBody>
            <a:bodyPr wrap="square" lIns="0" tIns="0" rIns="0" bIns="0" rtlCol="0"/>
            <a:lstStyle/>
            <a:p>
              <a:endParaRPr/>
            </a:p>
          </p:txBody>
        </p:sp>
        <p:sp>
          <p:nvSpPr>
            <p:cNvPr id="22" name="object 22"/>
            <p:cNvSpPr/>
            <p:nvPr/>
          </p:nvSpPr>
          <p:spPr>
            <a:xfrm>
              <a:off x="2392531" y="2076018"/>
              <a:ext cx="90170" cy="90170"/>
            </a:xfrm>
            <a:custGeom>
              <a:avLst/>
              <a:gdLst/>
              <a:ahLst/>
              <a:cxnLst/>
              <a:rect l="l" t="t" r="r" b="b"/>
              <a:pathLst>
                <a:path w="90169" h="90169">
                  <a:moveTo>
                    <a:pt x="89993" y="31657"/>
                  </a:moveTo>
                  <a:lnTo>
                    <a:pt x="58338" y="31657"/>
                  </a:lnTo>
                  <a:lnTo>
                    <a:pt x="58338" y="0"/>
                  </a:lnTo>
                  <a:lnTo>
                    <a:pt x="31654" y="0"/>
                  </a:lnTo>
                  <a:lnTo>
                    <a:pt x="31654" y="31657"/>
                  </a:lnTo>
                  <a:lnTo>
                    <a:pt x="0" y="31657"/>
                  </a:lnTo>
                  <a:lnTo>
                    <a:pt x="0" y="58334"/>
                  </a:lnTo>
                  <a:lnTo>
                    <a:pt x="31654" y="58334"/>
                  </a:lnTo>
                  <a:lnTo>
                    <a:pt x="31654" y="89993"/>
                  </a:lnTo>
                  <a:lnTo>
                    <a:pt x="58338" y="89993"/>
                  </a:lnTo>
                  <a:lnTo>
                    <a:pt x="58338" y="58334"/>
                  </a:lnTo>
                  <a:lnTo>
                    <a:pt x="89993" y="58334"/>
                  </a:lnTo>
                  <a:lnTo>
                    <a:pt x="89993" y="31657"/>
                  </a:lnTo>
                  <a:close/>
                </a:path>
              </a:pathLst>
            </a:custGeom>
            <a:ln w="16841">
              <a:solidFill>
                <a:srgbClr val="221E1F"/>
              </a:solidFill>
            </a:ln>
          </p:spPr>
          <p:txBody>
            <a:bodyPr wrap="square" lIns="0" tIns="0" rIns="0" bIns="0" rtlCol="0"/>
            <a:lstStyle/>
            <a:p>
              <a:endParaRPr/>
            </a:p>
          </p:txBody>
        </p:sp>
        <p:sp>
          <p:nvSpPr>
            <p:cNvPr id="23" name="object 23"/>
            <p:cNvSpPr/>
            <p:nvPr/>
          </p:nvSpPr>
          <p:spPr>
            <a:xfrm>
              <a:off x="2337325" y="2053137"/>
              <a:ext cx="99695" cy="219710"/>
            </a:xfrm>
            <a:custGeom>
              <a:avLst/>
              <a:gdLst/>
              <a:ahLst/>
              <a:cxnLst/>
              <a:rect l="l" t="t" r="r" b="b"/>
              <a:pathLst>
                <a:path w="99694" h="219710">
                  <a:moveTo>
                    <a:pt x="0" y="219588"/>
                  </a:moveTo>
                  <a:lnTo>
                    <a:pt x="0" y="0"/>
                  </a:lnTo>
                  <a:lnTo>
                    <a:pt x="99254" y="0"/>
                  </a:lnTo>
                  <a:lnTo>
                    <a:pt x="99254" y="13147"/>
                  </a:lnTo>
                </a:path>
              </a:pathLst>
            </a:custGeom>
            <a:ln w="16841">
              <a:solidFill>
                <a:srgbClr val="221E1F"/>
              </a:solidFill>
            </a:ln>
          </p:spPr>
          <p:txBody>
            <a:bodyPr wrap="square" lIns="0" tIns="0" rIns="0" bIns="0" rtlCol="0"/>
            <a:lstStyle/>
            <a:p>
              <a:endParaRPr/>
            </a:p>
          </p:txBody>
        </p:sp>
      </p:grpSp>
      <p:sp>
        <p:nvSpPr>
          <p:cNvPr id="25" name="object 25"/>
          <p:cNvSpPr txBox="1"/>
          <p:nvPr/>
        </p:nvSpPr>
        <p:spPr>
          <a:xfrm>
            <a:off x="2117636" y="3429000"/>
            <a:ext cx="2759164" cy="2394887"/>
          </a:xfrm>
          <a:prstGeom prst="rect">
            <a:avLst/>
          </a:prstGeom>
        </p:spPr>
        <p:txBody>
          <a:bodyPr vert="horz" wrap="square" lIns="0" tIns="133350" rIns="0" bIns="0" rtlCol="0">
            <a:spAutoFit/>
          </a:bodyPr>
          <a:lstStyle/>
          <a:p>
            <a:pPr marL="664845" marR="113664" indent="-403860">
              <a:lnSpc>
                <a:spcPts val="2000"/>
              </a:lnSpc>
              <a:spcBef>
                <a:spcPts val="1050"/>
              </a:spcBef>
              <a:tabLst>
                <a:tab pos="664845" algn="l"/>
              </a:tabLst>
            </a:pPr>
            <a:r>
              <a:rPr lang="en-US" sz="1800" b="1" dirty="0">
                <a:solidFill>
                  <a:srgbClr val="FFFFFF"/>
                </a:solidFill>
                <a:latin typeface="Arial"/>
                <a:cs typeface="Arial"/>
              </a:rPr>
              <a:t>	</a:t>
            </a:r>
            <a:r>
              <a:rPr sz="1800" b="1" dirty="0">
                <a:solidFill>
                  <a:srgbClr val="FFFFFF"/>
                </a:solidFill>
                <a:latin typeface="Arial"/>
                <a:cs typeface="Arial"/>
              </a:rPr>
              <a:t>Medicare</a:t>
            </a:r>
            <a:r>
              <a:rPr lang="en-US" sz="1800" b="1" dirty="0">
                <a:solidFill>
                  <a:srgbClr val="FFFFFF"/>
                </a:solidFill>
                <a:latin typeface="Arial"/>
                <a:cs typeface="Arial"/>
              </a:rPr>
              <a:t> </a:t>
            </a:r>
            <a:r>
              <a:rPr sz="1800" b="1" dirty="0">
                <a:solidFill>
                  <a:srgbClr val="FFFFFF"/>
                </a:solidFill>
                <a:latin typeface="Arial"/>
                <a:cs typeface="Arial"/>
              </a:rPr>
              <a:t>Advantage</a:t>
            </a:r>
            <a:r>
              <a:rPr sz="1800" b="1" spc="-100" dirty="0">
                <a:solidFill>
                  <a:srgbClr val="FFFFFF"/>
                </a:solidFill>
                <a:latin typeface="Arial"/>
                <a:cs typeface="Arial"/>
              </a:rPr>
              <a:t> </a:t>
            </a:r>
            <a:r>
              <a:rPr sz="1800" b="1" dirty="0">
                <a:solidFill>
                  <a:srgbClr val="FFFFFF"/>
                </a:solidFill>
                <a:latin typeface="Arial"/>
                <a:cs typeface="Arial"/>
              </a:rPr>
              <a:t>Plans</a:t>
            </a:r>
            <a:endParaRPr sz="1800" dirty="0">
              <a:latin typeface="Arial"/>
              <a:cs typeface="Arial"/>
            </a:endParaRPr>
          </a:p>
          <a:p>
            <a:pPr marL="207645" marR="278130" indent="-114300">
              <a:lnSpc>
                <a:spcPct val="100000"/>
              </a:lnSpc>
              <a:spcBef>
                <a:spcPts val="665"/>
              </a:spcBef>
              <a:buChar char="•"/>
              <a:tabLst>
                <a:tab pos="208279" algn="l"/>
              </a:tabLst>
            </a:pPr>
            <a:r>
              <a:rPr sz="1400" dirty="0">
                <a:solidFill>
                  <a:srgbClr val="FFFFFF"/>
                </a:solidFill>
                <a:latin typeface="Arial"/>
                <a:cs typeface="Arial"/>
              </a:rPr>
              <a:t>Medical benefits similar to</a:t>
            </a:r>
            <a:r>
              <a:rPr lang="en-US" sz="1400" dirty="0">
                <a:solidFill>
                  <a:srgbClr val="FFFFFF"/>
                </a:solidFill>
                <a:latin typeface="Arial"/>
                <a:cs typeface="Arial"/>
              </a:rPr>
              <a:t> </a:t>
            </a:r>
            <a:r>
              <a:rPr sz="1400" dirty="0">
                <a:solidFill>
                  <a:srgbClr val="FFFFFF"/>
                </a:solidFill>
                <a:latin typeface="Arial"/>
                <a:cs typeface="Arial"/>
              </a:rPr>
              <a:t>those covered by</a:t>
            </a:r>
            <a:r>
              <a:rPr sz="1400" spc="-100" dirty="0">
                <a:solidFill>
                  <a:srgbClr val="FFFFFF"/>
                </a:solidFill>
                <a:latin typeface="Arial"/>
                <a:cs typeface="Arial"/>
              </a:rPr>
              <a:t> </a:t>
            </a:r>
            <a:r>
              <a:rPr sz="1400" dirty="0">
                <a:solidFill>
                  <a:srgbClr val="FFFFFF"/>
                </a:solidFill>
                <a:latin typeface="Arial"/>
                <a:cs typeface="Arial"/>
              </a:rPr>
              <a:t>Medicare</a:t>
            </a:r>
            <a:r>
              <a:rPr lang="en-US" sz="1400" dirty="0">
                <a:solidFill>
                  <a:srgbClr val="FFFFFF"/>
                </a:solidFill>
                <a:latin typeface="Arial"/>
                <a:cs typeface="Arial"/>
              </a:rPr>
              <a:t> </a:t>
            </a:r>
            <a:r>
              <a:rPr sz="1400" dirty="0">
                <a:solidFill>
                  <a:srgbClr val="FFFFFF"/>
                </a:solidFill>
                <a:latin typeface="Arial"/>
                <a:cs typeface="Arial"/>
              </a:rPr>
              <a:t>Parts A and</a:t>
            </a:r>
            <a:r>
              <a:rPr sz="1400" spc="-260" dirty="0">
                <a:solidFill>
                  <a:srgbClr val="FFFFFF"/>
                </a:solidFill>
                <a:latin typeface="Arial"/>
                <a:cs typeface="Arial"/>
              </a:rPr>
              <a:t> </a:t>
            </a:r>
            <a:r>
              <a:rPr lang="en-US" sz="1400" spc="-260" dirty="0">
                <a:solidFill>
                  <a:srgbClr val="FFFFFF"/>
                </a:solidFill>
                <a:latin typeface="Arial"/>
                <a:cs typeface="Arial"/>
              </a:rPr>
              <a:t> </a:t>
            </a:r>
            <a:r>
              <a:rPr sz="1400" dirty="0">
                <a:solidFill>
                  <a:srgbClr val="FFFFFF"/>
                </a:solidFill>
                <a:latin typeface="Arial"/>
                <a:cs typeface="Arial"/>
              </a:rPr>
              <a:t>B</a:t>
            </a:r>
            <a:endParaRPr sz="1400" dirty="0">
              <a:latin typeface="Arial"/>
              <a:cs typeface="Arial"/>
            </a:endParaRPr>
          </a:p>
          <a:p>
            <a:pPr marL="207645" marR="707390" indent="-114300">
              <a:lnSpc>
                <a:spcPct val="100000"/>
              </a:lnSpc>
              <a:spcBef>
                <a:spcPts val="600"/>
              </a:spcBef>
              <a:buChar char="•"/>
              <a:tabLst>
                <a:tab pos="208279" algn="l"/>
              </a:tabLst>
            </a:pPr>
            <a:r>
              <a:rPr sz="1400" spc="-10" dirty="0">
                <a:solidFill>
                  <a:srgbClr val="FFFFFF"/>
                </a:solidFill>
                <a:latin typeface="Arial"/>
                <a:cs typeface="Arial"/>
              </a:rPr>
              <a:t>Offer </a:t>
            </a:r>
            <a:r>
              <a:rPr sz="1400" dirty="0">
                <a:solidFill>
                  <a:srgbClr val="FFFFFF"/>
                </a:solidFill>
                <a:latin typeface="Arial"/>
                <a:cs typeface="Arial"/>
              </a:rPr>
              <a:t>greater</a:t>
            </a:r>
            <a:r>
              <a:rPr sz="1400" spc="-70" dirty="0">
                <a:solidFill>
                  <a:srgbClr val="FFFFFF"/>
                </a:solidFill>
                <a:latin typeface="Arial"/>
                <a:cs typeface="Arial"/>
              </a:rPr>
              <a:t> </a:t>
            </a:r>
            <a:r>
              <a:rPr sz="1400" dirty="0">
                <a:solidFill>
                  <a:srgbClr val="FFFFFF"/>
                </a:solidFill>
                <a:latin typeface="Arial"/>
                <a:cs typeface="Arial"/>
              </a:rPr>
              <a:t>financial</a:t>
            </a:r>
            <a:r>
              <a:rPr lang="en-US" sz="1400" dirty="0">
                <a:solidFill>
                  <a:srgbClr val="FFFFFF"/>
                </a:solidFill>
                <a:latin typeface="Arial"/>
                <a:cs typeface="Arial"/>
              </a:rPr>
              <a:t> </a:t>
            </a:r>
            <a:r>
              <a:rPr sz="1400" dirty="0">
                <a:solidFill>
                  <a:srgbClr val="FFFFFF"/>
                </a:solidFill>
                <a:latin typeface="Arial"/>
                <a:cs typeface="Arial"/>
              </a:rPr>
              <a:t>protection</a:t>
            </a:r>
            <a:endParaRPr sz="1400" dirty="0">
              <a:latin typeface="Arial"/>
              <a:cs typeface="Arial"/>
            </a:endParaRPr>
          </a:p>
          <a:p>
            <a:pPr marL="207645" marR="159385" indent="-114300">
              <a:lnSpc>
                <a:spcPct val="100000"/>
              </a:lnSpc>
              <a:spcBef>
                <a:spcPts val="600"/>
              </a:spcBef>
              <a:buChar char="•"/>
              <a:tabLst>
                <a:tab pos="208279" algn="l"/>
              </a:tabLst>
            </a:pPr>
            <a:r>
              <a:rPr sz="1400" dirty="0">
                <a:solidFill>
                  <a:srgbClr val="FFFFFF"/>
                </a:solidFill>
                <a:latin typeface="Arial"/>
                <a:cs typeface="Arial"/>
              </a:rPr>
              <a:t>Most include</a:t>
            </a:r>
            <a:r>
              <a:rPr sz="1400" spc="-100" dirty="0">
                <a:solidFill>
                  <a:srgbClr val="FFFFFF"/>
                </a:solidFill>
                <a:latin typeface="Arial"/>
                <a:cs typeface="Arial"/>
              </a:rPr>
              <a:t> </a:t>
            </a:r>
            <a:r>
              <a:rPr sz="1400" dirty="0">
                <a:solidFill>
                  <a:srgbClr val="FFFFFF"/>
                </a:solidFill>
                <a:latin typeface="Arial"/>
                <a:cs typeface="Arial"/>
              </a:rPr>
              <a:t>Medicare</a:t>
            </a:r>
            <a:r>
              <a:rPr lang="en-US" sz="1400" dirty="0">
                <a:solidFill>
                  <a:srgbClr val="FFFFFF"/>
                </a:solidFill>
                <a:latin typeface="Arial"/>
                <a:cs typeface="Arial"/>
              </a:rPr>
              <a:t> </a:t>
            </a:r>
            <a:r>
              <a:rPr sz="1400" dirty="0">
                <a:solidFill>
                  <a:srgbClr val="FFFFFF"/>
                </a:solidFill>
                <a:latin typeface="Arial"/>
                <a:cs typeface="Arial"/>
              </a:rPr>
              <a:t>Part </a:t>
            </a:r>
            <a:r>
              <a:rPr lang="en-US" sz="1400" dirty="0">
                <a:solidFill>
                  <a:srgbClr val="FFFFFF"/>
                </a:solidFill>
                <a:latin typeface="Arial"/>
                <a:cs typeface="Arial"/>
              </a:rPr>
              <a:t>D </a:t>
            </a:r>
            <a:r>
              <a:rPr sz="1400" dirty="0">
                <a:solidFill>
                  <a:srgbClr val="FFFFFF"/>
                </a:solidFill>
                <a:latin typeface="Arial"/>
                <a:cs typeface="Arial"/>
              </a:rPr>
              <a:t>Prescription Drug</a:t>
            </a:r>
            <a:r>
              <a:rPr lang="en-US" sz="1400" dirty="0">
                <a:solidFill>
                  <a:srgbClr val="FFFFFF"/>
                </a:solidFill>
                <a:latin typeface="Arial"/>
                <a:cs typeface="Arial"/>
              </a:rPr>
              <a:t> </a:t>
            </a:r>
            <a:r>
              <a:rPr sz="1400" dirty="0">
                <a:solidFill>
                  <a:srgbClr val="FFFFFF"/>
                </a:solidFill>
                <a:latin typeface="Arial"/>
                <a:cs typeface="Arial"/>
              </a:rPr>
              <a:t>coverage</a:t>
            </a:r>
            <a:endParaRPr sz="1400" dirty="0">
              <a:latin typeface="Arial"/>
              <a:cs typeface="Arial"/>
            </a:endParaRPr>
          </a:p>
        </p:txBody>
      </p:sp>
      <p:sp>
        <p:nvSpPr>
          <p:cNvPr id="26" name="object 26"/>
          <p:cNvSpPr/>
          <p:nvPr/>
        </p:nvSpPr>
        <p:spPr>
          <a:xfrm>
            <a:off x="5411660" y="3429000"/>
            <a:ext cx="3380104" cy="3055620"/>
          </a:xfrm>
          <a:custGeom>
            <a:avLst/>
            <a:gdLst/>
            <a:ahLst/>
            <a:cxnLst/>
            <a:rect l="l" t="t" r="r" b="b"/>
            <a:pathLst>
              <a:path w="3380104" h="3055620">
                <a:moveTo>
                  <a:pt x="0" y="0"/>
                </a:moveTo>
                <a:lnTo>
                  <a:pt x="3379544" y="0"/>
                </a:lnTo>
                <a:lnTo>
                  <a:pt x="3379544" y="3055277"/>
                </a:lnTo>
                <a:lnTo>
                  <a:pt x="0" y="3055277"/>
                </a:lnTo>
                <a:lnTo>
                  <a:pt x="0" y="0"/>
                </a:lnTo>
                <a:close/>
              </a:path>
            </a:pathLst>
          </a:custGeom>
          <a:solidFill>
            <a:srgbClr val="4BBBEB"/>
          </a:solidFill>
        </p:spPr>
        <p:txBody>
          <a:bodyPr wrap="square" lIns="0" tIns="0" rIns="0" bIns="0" rtlCol="0"/>
          <a:lstStyle/>
          <a:p>
            <a:endParaRPr/>
          </a:p>
        </p:txBody>
      </p:sp>
      <p:sp>
        <p:nvSpPr>
          <p:cNvPr id="27" name="object 27"/>
          <p:cNvSpPr txBox="1"/>
          <p:nvPr/>
        </p:nvSpPr>
        <p:spPr>
          <a:xfrm>
            <a:off x="6151513" y="5420707"/>
            <a:ext cx="2401570" cy="516381"/>
          </a:xfrm>
          <a:prstGeom prst="rect">
            <a:avLst/>
          </a:prstGeom>
        </p:spPr>
        <p:txBody>
          <a:bodyPr vert="horz" wrap="square" lIns="0" tIns="0" rIns="0" bIns="0" rtlCol="0">
            <a:spAutoFit/>
          </a:bodyPr>
          <a:lstStyle/>
          <a:p>
            <a:pPr marR="5080">
              <a:lnSpc>
                <a:spcPts val="2000"/>
              </a:lnSpc>
            </a:pPr>
            <a:r>
              <a:rPr sz="1800" b="1" dirty="0">
                <a:solidFill>
                  <a:srgbClr val="FFFFFF"/>
                </a:solidFill>
                <a:latin typeface="Arial"/>
                <a:cs typeface="Arial"/>
              </a:rPr>
              <a:t>Medicare</a:t>
            </a:r>
            <a:r>
              <a:rPr sz="1800" b="1" spc="-100" dirty="0">
                <a:solidFill>
                  <a:srgbClr val="FFFFFF"/>
                </a:solidFill>
                <a:latin typeface="Arial"/>
                <a:cs typeface="Arial"/>
              </a:rPr>
              <a:t> </a:t>
            </a:r>
            <a:r>
              <a:rPr sz="1800" b="1" dirty="0">
                <a:solidFill>
                  <a:srgbClr val="FFFFFF"/>
                </a:solidFill>
                <a:latin typeface="Arial"/>
                <a:cs typeface="Arial"/>
              </a:rPr>
              <a:t>Prescription</a:t>
            </a:r>
            <a:r>
              <a:rPr lang="en-US" sz="1800" b="1" dirty="0">
                <a:solidFill>
                  <a:srgbClr val="FFFFFF"/>
                </a:solidFill>
                <a:latin typeface="Arial"/>
                <a:cs typeface="Arial"/>
              </a:rPr>
              <a:t> </a:t>
            </a:r>
            <a:r>
              <a:rPr sz="1800" b="1" dirty="0">
                <a:solidFill>
                  <a:srgbClr val="FFFFFF"/>
                </a:solidFill>
                <a:latin typeface="Arial"/>
                <a:cs typeface="Arial"/>
              </a:rPr>
              <a:t>Drug Plans (Part</a:t>
            </a:r>
            <a:r>
              <a:rPr sz="1800" b="1" spc="-100" dirty="0">
                <a:solidFill>
                  <a:srgbClr val="FFFFFF"/>
                </a:solidFill>
                <a:latin typeface="Arial"/>
                <a:cs typeface="Arial"/>
              </a:rPr>
              <a:t> </a:t>
            </a:r>
            <a:r>
              <a:rPr sz="1800" b="1" dirty="0">
                <a:solidFill>
                  <a:srgbClr val="FFFFFF"/>
                </a:solidFill>
                <a:latin typeface="Arial"/>
                <a:cs typeface="Arial"/>
              </a:rPr>
              <a:t>D)</a:t>
            </a:r>
            <a:endParaRPr sz="1800" dirty="0">
              <a:latin typeface="Arial"/>
              <a:cs typeface="Arial"/>
            </a:endParaRPr>
          </a:p>
        </p:txBody>
      </p:sp>
      <p:sp>
        <p:nvSpPr>
          <p:cNvPr id="28" name="object 28"/>
          <p:cNvSpPr/>
          <p:nvPr/>
        </p:nvSpPr>
        <p:spPr>
          <a:xfrm>
            <a:off x="0" y="12"/>
            <a:ext cx="1828800" cy="6858000"/>
          </a:xfrm>
          <a:custGeom>
            <a:avLst/>
            <a:gdLst/>
            <a:ahLst/>
            <a:cxnLst/>
            <a:rect l="l" t="t" r="r" b="b"/>
            <a:pathLst>
              <a:path w="1828800" h="6858000">
                <a:moveTo>
                  <a:pt x="0" y="0"/>
                </a:moveTo>
                <a:lnTo>
                  <a:pt x="1828800" y="0"/>
                </a:lnTo>
                <a:lnTo>
                  <a:pt x="1828800" y="6857974"/>
                </a:lnTo>
                <a:lnTo>
                  <a:pt x="0" y="6857974"/>
                </a:lnTo>
                <a:lnTo>
                  <a:pt x="0" y="0"/>
                </a:lnTo>
                <a:close/>
              </a:path>
            </a:pathLst>
          </a:custGeom>
          <a:solidFill>
            <a:srgbClr val="004270"/>
          </a:solidFill>
        </p:spPr>
        <p:txBody>
          <a:bodyPr wrap="square" lIns="0" tIns="0" rIns="0" bIns="0" rtlCol="0"/>
          <a:lstStyle/>
          <a:p>
            <a:endParaRPr/>
          </a:p>
        </p:txBody>
      </p:sp>
      <p:sp>
        <p:nvSpPr>
          <p:cNvPr id="59" name="object 59"/>
          <p:cNvSpPr/>
          <p:nvPr/>
        </p:nvSpPr>
        <p:spPr>
          <a:xfrm>
            <a:off x="4860925" y="3429000"/>
            <a:ext cx="428625" cy="428625"/>
          </a:xfrm>
          <a:custGeom>
            <a:avLst/>
            <a:gdLst/>
            <a:ahLst/>
            <a:cxnLst/>
            <a:rect l="l" t="t" r="r" b="b"/>
            <a:pathLst>
              <a:path w="428625" h="428625">
                <a:moveTo>
                  <a:pt x="214312" y="0"/>
                </a:moveTo>
                <a:lnTo>
                  <a:pt x="165172" y="5660"/>
                </a:lnTo>
                <a:lnTo>
                  <a:pt x="120063" y="21782"/>
                </a:lnTo>
                <a:lnTo>
                  <a:pt x="80270" y="47082"/>
                </a:lnTo>
                <a:lnTo>
                  <a:pt x="47082" y="80270"/>
                </a:lnTo>
                <a:lnTo>
                  <a:pt x="21782" y="120063"/>
                </a:lnTo>
                <a:lnTo>
                  <a:pt x="5660" y="165172"/>
                </a:lnTo>
                <a:lnTo>
                  <a:pt x="0" y="214312"/>
                </a:lnTo>
                <a:lnTo>
                  <a:pt x="5660" y="263452"/>
                </a:lnTo>
                <a:lnTo>
                  <a:pt x="21782" y="308561"/>
                </a:lnTo>
                <a:lnTo>
                  <a:pt x="47082" y="348354"/>
                </a:lnTo>
                <a:lnTo>
                  <a:pt x="80270" y="381542"/>
                </a:lnTo>
                <a:lnTo>
                  <a:pt x="120063" y="406842"/>
                </a:lnTo>
                <a:lnTo>
                  <a:pt x="165172" y="422964"/>
                </a:lnTo>
                <a:lnTo>
                  <a:pt x="214312" y="428625"/>
                </a:lnTo>
                <a:lnTo>
                  <a:pt x="263452" y="422964"/>
                </a:lnTo>
                <a:lnTo>
                  <a:pt x="308561" y="406842"/>
                </a:lnTo>
                <a:lnTo>
                  <a:pt x="348354" y="381542"/>
                </a:lnTo>
                <a:lnTo>
                  <a:pt x="381542" y="348354"/>
                </a:lnTo>
                <a:lnTo>
                  <a:pt x="406842" y="308561"/>
                </a:lnTo>
                <a:lnTo>
                  <a:pt x="422964" y="263452"/>
                </a:lnTo>
                <a:lnTo>
                  <a:pt x="428625" y="214312"/>
                </a:lnTo>
                <a:lnTo>
                  <a:pt x="422964" y="165172"/>
                </a:lnTo>
                <a:lnTo>
                  <a:pt x="406842" y="120063"/>
                </a:lnTo>
                <a:lnTo>
                  <a:pt x="381542" y="80270"/>
                </a:lnTo>
                <a:lnTo>
                  <a:pt x="348354" y="47082"/>
                </a:lnTo>
                <a:lnTo>
                  <a:pt x="308561" y="21782"/>
                </a:lnTo>
                <a:lnTo>
                  <a:pt x="263452" y="5660"/>
                </a:lnTo>
                <a:lnTo>
                  <a:pt x="214312" y="0"/>
                </a:lnTo>
                <a:close/>
              </a:path>
            </a:pathLst>
          </a:custGeom>
          <a:solidFill>
            <a:srgbClr val="004270"/>
          </a:solidFill>
        </p:spPr>
        <p:txBody>
          <a:bodyPr wrap="square" lIns="0" tIns="0" rIns="0" bIns="0" rtlCol="0"/>
          <a:lstStyle/>
          <a:p>
            <a:endParaRPr/>
          </a:p>
        </p:txBody>
      </p:sp>
      <p:sp>
        <p:nvSpPr>
          <p:cNvPr id="60" name="object 60"/>
          <p:cNvSpPr txBox="1"/>
          <p:nvPr/>
        </p:nvSpPr>
        <p:spPr>
          <a:xfrm>
            <a:off x="4929187" y="3522883"/>
            <a:ext cx="292100" cy="25781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Arial"/>
                <a:cs typeface="Arial"/>
              </a:rPr>
              <a:t>OR</a:t>
            </a:r>
            <a:endParaRPr sz="1400">
              <a:latin typeface="Arial"/>
              <a:cs typeface="Arial"/>
            </a:endParaRPr>
          </a:p>
        </p:txBody>
      </p:sp>
      <p:sp>
        <p:nvSpPr>
          <p:cNvPr id="61" name="object 61"/>
          <p:cNvSpPr/>
          <p:nvPr/>
        </p:nvSpPr>
        <p:spPr>
          <a:xfrm>
            <a:off x="5561914" y="4992052"/>
            <a:ext cx="328930" cy="328930"/>
          </a:xfrm>
          <a:custGeom>
            <a:avLst/>
            <a:gdLst/>
            <a:ahLst/>
            <a:cxnLst/>
            <a:rect l="l" t="t" r="r" b="b"/>
            <a:pathLst>
              <a:path w="328929" h="328929">
                <a:moveTo>
                  <a:pt x="164198" y="0"/>
                </a:moveTo>
                <a:lnTo>
                  <a:pt x="120547" y="5865"/>
                </a:lnTo>
                <a:lnTo>
                  <a:pt x="81324" y="22417"/>
                </a:lnTo>
                <a:lnTo>
                  <a:pt x="48092" y="48092"/>
                </a:lnTo>
                <a:lnTo>
                  <a:pt x="22417" y="81324"/>
                </a:lnTo>
                <a:lnTo>
                  <a:pt x="5865" y="120547"/>
                </a:lnTo>
                <a:lnTo>
                  <a:pt x="0" y="164198"/>
                </a:lnTo>
                <a:lnTo>
                  <a:pt x="5865" y="207848"/>
                </a:lnTo>
                <a:lnTo>
                  <a:pt x="22417" y="247072"/>
                </a:lnTo>
                <a:lnTo>
                  <a:pt x="48092" y="280304"/>
                </a:lnTo>
                <a:lnTo>
                  <a:pt x="81324" y="305978"/>
                </a:lnTo>
                <a:lnTo>
                  <a:pt x="120547" y="322531"/>
                </a:lnTo>
                <a:lnTo>
                  <a:pt x="164198" y="328396"/>
                </a:lnTo>
                <a:lnTo>
                  <a:pt x="207848" y="322531"/>
                </a:lnTo>
                <a:lnTo>
                  <a:pt x="247072" y="305978"/>
                </a:lnTo>
                <a:lnTo>
                  <a:pt x="280304" y="280304"/>
                </a:lnTo>
                <a:lnTo>
                  <a:pt x="305978" y="247072"/>
                </a:lnTo>
                <a:lnTo>
                  <a:pt x="322531" y="207848"/>
                </a:lnTo>
                <a:lnTo>
                  <a:pt x="328396" y="164198"/>
                </a:lnTo>
                <a:lnTo>
                  <a:pt x="322531" y="120547"/>
                </a:lnTo>
                <a:lnTo>
                  <a:pt x="305978" y="81324"/>
                </a:lnTo>
                <a:lnTo>
                  <a:pt x="280304" y="48092"/>
                </a:lnTo>
                <a:lnTo>
                  <a:pt x="247072" y="22417"/>
                </a:lnTo>
                <a:lnTo>
                  <a:pt x="207848" y="5865"/>
                </a:lnTo>
                <a:lnTo>
                  <a:pt x="164198" y="0"/>
                </a:lnTo>
                <a:close/>
              </a:path>
            </a:pathLst>
          </a:custGeom>
          <a:solidFill>
            <a:srgbClr val="004270"/>
          </a:solidFill>
        </p:spPr>
        <p:txBody>
          <a:bodyPr wrap="square" lIns="0" tIns="0" rIns="0" bIns="0" rtlCol="0"/>
          <a:lstStyle/>
          <a:p>
            <a:endParaRPr/>
          </a:p>
        </p:txBody>
      </p:sp>
      <p:sp>
        <p:nvSpPr>
          <p:cNvPr id="64" name="object 64"/>
          <p:cNvSpPr txBox="1"/>
          <p:nvPr/>
        </p:nvSpPr>
        <p:spPr>
          <a:xfrm>
            <a:off x="5567315" y="5999902"/>
            <a:ext cx="2185670" cy="26225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a:cs typeface="Arial"/>
              </a:rPr>
              <a:t>• Helps pay for</a:t>
            </a:r>
            <a:r>
              <a:rPr sz="1400" spc="-80" dirty="0">
                <a:solidFill>
                  <a:srgbClr val="FFFFFF"/>
                </a:solidFill>
                <a:latin typeface="Arial"/>
                <a:cs typeface="Arial"/>
              </a:rPr>
              <a:t> </a:t>
            </a:r>
            <a:r>
              <a:rPr sz="1400" dirty="0">
                <a:solidFill>
                  <a:srgbClr val="FFFFFF"/>
                </a:solidFill>
                <a:latin typeface="Arial"/>
                <a:cs typeface="Arial"/>
              </a:rPr>
              <a:t>medications</a:t>
            </a:r>
            <a:endParaRPr sz="1400" dirty="0">
              <a:latin typeface="Arial"/>
              <a:cs typeface="Arial"/>
            </a:endParaRPr>
          </a:p>
        </p:txBody>
      </p:sp>
      <p:sp>
        <p:nvSpPr>
          <p:cNvPr id="66" name="object 66"/>
          <p:cNvSpPr txBox="1">
            <a:spLocks noGrp="1"/>
          </p:cNvSpPr>
          <p:nvPr>
            <p:ph type="sldNum" sz="quarter" idx="7"/>
          </p:nvPr>
        </p:nvSpPr>
        <p:spPr>
          <a:prstGeom prst="rect">
            <a:avLst/>
          </a:prstGeom>
        </p:spPr>
        <p:txBody>
          <a:bodyPr vert="horz" wrap="square" lIns="0" tIns="13335" rIns="0" bIns="0" rtlCol="0">
            <a:spAutoFit/>
          </a:bodyPr>
          <a:lstStyle/>
          <a:p>
            <a:pPr marL="25400">
              <a:lnSpc>
                <a:spcPct val="100000"/>
              </a:lnSpc>
              <a:spcBef>
                <a:spcPts val="105"/>
              </a:spcBef>
            </a:pPr>
            <a:r>
              <a:rPr dirty="0">
                <a:solidFill>
                  <a:srgbClr val="4C4D4F"/>
                </a:solidFill>
              </a:rPr>
              <a:t>27</a:t>
            </a:r>
          </a:p>
        </p:txBody>
      </p:sp>
      <p:sp>
        <p:nvSpPr>
          <p:cNvPr id="63" name="object 63"/>
          <p:cNvSpPr txBox="1"/>
          <p:nvPr/>
        </p:nvSpPr>
        <p:spPr>
          <a:xfrm>
            <a:off x="5580015" y="3562854"/>
            <a:ext cx="2947035" cy="1828164"/>
          </a:xfrm>
          <a:prstGeom prst="rect">
            <a:avLst/>
          </a:prstGeom>
        </p:spPr>
        <p:txBody>
          <a:bodyPr vert="horz" wrap="square" lIns="0" tIns="0" rIns="0" bIns="0" rtlCol="0">
            <a:spAutoFit/>
          </a:bodyPr>
          <a:lstStyle/>
          <a:p>
            <a:pPr marL="570865" marR="5080">
              <a:lnSpc>
                <a:spcPts val="2000"/>
              </a:lnSpc>
            </a:pPr>
            <a:r>
              <a:rPr sz="1800" b="1" dirty="0">
                <a:solidFill>
                  <a:srgbClr val="FFFFFF"/>
                </a:solidFill>
                <a:latin typeface="Arial"/>
                <a:cs typeface="Arial"/>
              </a:rPr>
              <a:t>Medicare</a:t>
            </a:r>
            <a:r>
              <a:rPr sz="1800" b="1" spc="-100" dirty="0">
                <a:solidFill>
                  <a:srgbClr val="FFFFFF"/>
                </a:solidFill>
                <a:latin typeface="Arial"/>
                <a:cs typeface="Arial"/>
              </a:rPr>
              <a:t> </a:t>
            </a:r>
            <a:r>
              <a:rPr sz="1800" b="1" dirty="0">
                <a:solidFill>
                  <a:srgbClr val="FFFFFF"/>
                </a:solidFill>
                <a:latin typeface="Arial"/>
                <a:cs typeface="Arial"/>
              </a:rPr>
              <a:t>Supplement</a:t>
            </a:r>
            <a:r>
              <a:rPr lang="en-US" sz="1800" b="1" dirty="0">
                <a:solidFill>
                  <a:srgbClr val="FFFFFF"/>
                </a:solidFill>
                <a:latin typeface="Arial"/>
                <a:cs typeface="Arial"/>
              </a:rPr>
              <a:t> </a:t>
            </a:r>
            <a:r>
              <a:rPr sz="1800" b="1" dirty="0">
                <a:solidFill>
                  <a:srgbClr val="FFFFFF"/>
                </a:solidFill>
                <a:latin typeface="Arial"/>
                <a:cs typeface="Arial"/>
              </a:rPr>
              <a:t>(Medigap)</a:t>
            </a:r>
            <a:r>
              <a:rPr sz="1800" b="1" spc="-100" dirty="0">
                <a:solidFill>
                  <a:srgbClr val="FFFFFF"/>
                </a:solidFill>
                <a:latin typeface="Arial"/>
                <a:cs typeface="Arial"/>
              </a:rPr>
              <a:t> </a:t>
            </a:r>
            <a:r>
              <a:rPr sz="1800" b="1" dirty="0">
                <a:solidFill>
                  <a:srgbClr val="FFFFFF"/>
                </a:solidFill>
                <a:latin typeface="Arial"/>
                <a:cs typeface="Arial"/>
              </a:rPr>
              <a:t>Plans</a:t>
            </a:r>
            <a:endParaRPr sz="1800" dirty="0">
              <a:latin typeface="Arial"/>
              <a:cs typeface="Arial"/>
            </a:endParaRPr>
          </a:p>
          <a:p>
            <a:pPr marL="114300" marR="610870" indent="-114300">
              <a:lnSpc>
                <a:spcPct val="100000"/>
              </a:lnSpc>
              <a:spcBef>
                <a:spcPts val="665"/>
              </a:spcBef>
              <a:buChar char="•"/>
              <a:tabLst>
                <a:tab pos="114300" algn="l"/>
              </a:tabLst>
            </a:pPr>
            <a:r>
              <a:rPr sz="1400" dirty="0">
                <a:solidFill>
                  <a:srgbClr val="FFFFFF"/>
                </a:solidFill>
                <a:latin typeface="Arial"/>
                <a:cs typeface="Arial"/>
              </a:rPr>
              <a:t>Designed to “fill the gaps”</a:t>
            </a:r>
            <a:r>
              <a:rPr sz="1400" spc="-100" dirty="0">
                <a:solidFill>
                  <a:srgbClr val="FFFFFF"/>
                </a:solidFill>
                <a:latin typeface="Arial"/>
                <a:cs typeface="Arial"/>
              </a:rPr>
              <a:t> </a:t>
            </a:r>
            <a:r>
              <a:rPr sz="1400" dirty="0">
                <a:solidFill>
                  <a:srgbClr val="FFFFFF"/>
                </a:solidFill>
                <a:latin typeface="Arial"/>
                <a:cs typeface="Arial"/>
              </a:rPr>
              <a:t>of</a:t>
            </a:r>
            <a:r>
              <a:rPr lang="en-US" sz="1400" dirty="0">
                <a:solidFill>
                  <a:srgbClr val="FFFFFF"/>
                </a:solidFill>
                <a:latin typeface="Arial"/>
                <a:cs typeface="Arial"/>
              </a:rPr>
              <a:t> </a:t>
            </a:r>
            <a:r>
              <a:rPr sz="1400" dirty="0">
                <a:solidFill>
                  <a:srgbClr val="FFFFFF"/>
                </a:solidFill>
                <a:latin typeface="Arial"/>
                <a:cs typeface="Arial"/>
              </a:rPr>
              <a:t>Medicare Parts A and</a:t>
            </a:r>
            <a:r>
              <a:rPr lang="en-US" sz="1400" dirty="0">
                <a:solidFill>
                  <a:srgbClr val="FFFFFF"/>
                </a:solidFill>
                <a:latin typeface="Arial"/>
                <a:cs typeface="Arial"/>
              </a:rPr>
              <a:t> </a:t>
            </a:r>
            <a:r>
              <a:rPr sz="1400" spc="-260" dirty="0">
                <a:solidFill>
                  <a:srgbClr val="FFFFFF"/>
                </a:solidFill>
                <a:latin typeface="Arial"/>
                <a:cs typeface="Arial"/>
              </a:rPr>
              <a:t> </a:t>
            </a:r>
            <a:r>
              <a:rPr sz="1400" dirty="0">
                <a:solidFill>
                  <a:srgbClr val="FFFFFF"/>
                </a:solidFill>
                <a:latin typeface="Arial"/>
                <a:cs typeface="Arial"/>
              </a:rPr>
              <a:t>B.</a:t>
            </a:r>
            <a:endParaRPr sz="1400" dirty="0">
              <a:latin typeface="Arial"/>
              <a:cs typeface="Arial"/>
            </a:endParaRPr>
          </a:p>
          <a:p>
            <a:pPr marL="114300" indent="-114300">
              <a:lnSpc>
                <a:spcPct val="100000"/>
              </a:lnSpc>
              <a:spcBef>
                <a:spcPts val="595"/>
              </a:spcBef>
              <a:buChar char="•"/>
              <a:tabLst>
                <a:tab pos="114300" algn="l"/>
              </a:tabLst>
            </a:pPr>
            <a:r>
              <a:rPr sz="1400" dirty="0">
                <a:solidFill>
                  <a:srgbClr val="FFFFFF"/>
                </a:solidFill>
                <a:latin typeface="Arial"/>
                <a:cs typeface="Arial"/>
              </a:rPr>
              <a:t>Do not cover prescription</a:t>
            </a:r>
            <a:r>
              <a:rPr sz="1400" spc="-100" dirty="0">
                <a:solidFill>
                  <a:srgbClr val="FFFFFF"/>
                </a:solidFill>
                <a:latin typeface="Arial"/>
                <a:cs typeface="Arial"/>
              </a:rPr>
              <a:t> </a:t>
            </a:r>
            <a:r>
              <a:rPr sz="1400" dirty="0">
                <a:solidFill>
                  <a:srgbClr val="FFFFFF"/>
                </a:solidFill>
                <a:latin typeface="Arial"/>
                <a:cs typeface="Arial"/>
              </a:rPr>
              <a:t>drugs</a:t>
            </a:r>
            <a:endParaRPr sz="1400" dirty="0">
              <a:latin typeface="Arial"/>
              <a:cs typeface="Arial"/>
            </a:endParaRPr>
          </a:p>
          <a:p>
            <a:pPr marL="43815">
              <a:lnSpc>
                <a:spcPct val="100000"/>
              </a:lnSpc>
              <a:spcBef>
                <a:spcPts val="439"/>
              </a:spcBef>
            </a:pPr>
            <a:r>
              <a:rPr sz="2750" dirty="0">
                <a:solidFill>
                  <a:srgbClr val="FFFFFF"/>
                </a:solidFill>
                <a:latin typeface="Arial"/>
                <a:cs typeface="Arial"/>
              </a:rPr>
              <a:t>+</a:t>
            </a:r>
            <a:endParaRPr sz="2750" dirty="0">
              <a:latin typeface="Arial"/>
              <a:cs typeface="Arial"/>
            </a:endParaRPr>
          </a:p>
        </p:txBody>
      </p:sp>
      <p:pic>
        <p:nvPicPr>
          <p:cNvPr id="67" name="Picture 66" descr="Aon_White Logo.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510" y="1143001"/>
            <a:ext cx="1253490" cy="533400"/>
          </a:xfrm>
          <a:prstGeom prst="rect">
            <a:avLst/>
          </a:prstGeom>
        </p:spPr>
      </p:pic>
      <p:pic>
        <p:nvPicPr>
          <p:cNvPr id="69" name="Picture 68" descr="Performance-2 whit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581400"/>
            <a:ext cx="320040" cy="457200"/>
          </a:xfrm>
          <a:prstGeom prst="rect">
            <a:avLst/>
          </a:prstGeom>
        </p:spPr>
      </p:pic>
      <p:pic>
        <p:nvPicPr>
          <p:cNvPr id="70" name="Picture 69" descr="Performance-2 whit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3581400"/>
            <a:ext cx="320040" cy="457200"/>
          </a:xfrm>
          <a:prstGeom prst="rect">
            <a:avLst/>
          </a:prstGeom>
        </p:spPr>
      </p:pic>
      <p:pic>
        <p:nvPicPr>
          <p:cNvPr id="71" name="Picture 70" descr="Pharmaceutical-3 white.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5410200"/>
            <a:ext cx="450325" cy="457200"/>
          </a:xfrm>
          <a:prstGeom prst="rect">
            <a:avLst/>
          </a:prstGeom>
        </p:spPr>
      </p:pic>
      <p:sp>
        <p:nvSpPr>
          <p:cNvPr id="41" name="object 50"/>
          <p:cNvSpPr txBox="1"/>
          <p:nvPr/>
        </p:nvSpPr>
        <p:spPr>
          <a:xfrm>
            <a:off x="215911" y="6401877"/>
            <a:ext cx="1328420" cy="151323"/>
          </a:xfrm>
          <a:prstGeom prst="rect">
            <a:avLst/>
          </a:prstGeom>
        </p:spPr>
        <p:txBody>
          <a:bodyPr vert="horz" wrap="square" lIns="0" tIns="12700" rIns="0" bIns="0" rtlCol="0">
            <a:spAutoFit/>
          </a:bodyPr>
          <a:lstStyle/>
          <a:p>
            <a:pPr marL="12700">
              <a:lnSpc>
                <a:spcPct val="100000"/>
              </a:lnSpc>
            </a:pPr>
            <a:r>
              <a:rPr sz="900" dirty="0">
                <a:solidFill>
                  <a:srgbClr val="FFFFFF"/>
                </a:solidFill>
                <a:latin typeface="Arial"/>
                <a:cs typeface="Arial"/>
              </a:rPr>
              <a:t>Proprietary &amp;</a:t>
            </a:r>
            <a:r>
              <a:rPr sz="900" spc="-100" dirty="0">
                <a:solidFill>
                  <a:srgbClr val="FFFFFF"/>
                </a:solidFill>
                <a:latin typeface="Arial"/>
                <a:cs typeface="Arial"/>
              </a:rPr>
              <a:t> </a:t>
            </a:r>
            <a:r>
              <a:rPr sz="900" dirty="0">
                <a:solidFill>
                  <a:srgbClr val="FFFFFF"/>
                </a:solidFill>
                <a:latin typeface="Arial"/>
                <a:cs typeface="Arial"/>
              </a:rPr>
              <a:t>Confidential</a:t>
            </a:r>
            <a:endParaRPr sz="900" dirty="0">
              <a:latin typeface="Arial"/>
              <a:cs typeface="Arial"/>
            </a:endParaRPr>
          </a:p>
        </p:txBody>
      </p:sp>
    </p:spTree>
    <p:extLst>
      <p:ext uri="{BB962C8B-B14F-4D97-AF65-F5344CB8AC3E}">
        <p14:creationId xmlns:p14="http://schemas.microsoft.com/office/powerpoint/2010/main" val="3755644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1828800" cy="6858000"/>
          </a:xfrm>
          <a:custGeom>
            <a:avLst/>
            <a:gdLst/>
            <a:ahLst/>
            <a:cxnLst/>
            <a:rect l="l" t="t" r="r" b="b"/>
            <a:pathLst>
              <a:path w="1828800" h="6858000">
                <a:moveTo>
                  <a:pt x="0" y="0"/>
                </a:moveTo>
                <a:lnTo>
                  <a:pt x="1828800" y="0"/>
                </a:lnTo>
                <a:lnTo>
                  <a:pt x="1828800" y="6857974"/>
                </a:lnTo>
                <a:lnTo>
                  <a:pt x="0" y="6857974"/>
                </a:lnTo>
                <a:lnTo>
                  <a:pt x="0" y="0"/>
                </a:lnTo>
                <a:close/>
              </a:path>
            </a:pathLst>
          </a:custGeom>
          <a:solidFill>
            <a:srgbClr val="004270"/>
          </a:solidFill>
        </p:spPr>
        <p:txBody>
          <a:bodyPr wrap="square" lIns="0" tIns="0" rIns="0" bIns="0" rtlCol="0"/>
          <a:lstStyle/>
          <a:p>
            <a:endParaRPr/>
          </a:p>
        </p:txBody>
      </p:sp>
      <p:sp>
        <p:nvSpPr>
          <p:cNvPr id="4" name="object 4"/>
          <p:cNvSpPr txBox="1"/>
          <p:nvPr/>
        </p:nvSpPr>
        <p:spPr>
          <a:xfrm>
            <a:off x="2876194" y="2743200"/>
            <a:ext cx="5201006" cy="3693319"/>
          </a:xfrm>
          <a:prstGeom prst="rect">
            <a:avLst/>
          </a:prstGeom>
        </p:spPr>
        <p:txBody>
          <a:bodyPr vert="horz" wrap="square" lIns="0" tIns="0" rIns="0" bIns="0" rtlCol="0">
            <a:spAutoFit/>
          </a:bodyPr>
          <a:lstStyle/>
          <a:p>
            <a:pPr marL="12700">
              <a:lnSpc>
                <a:spcPct val="100000"/>
              </a:lnSpc>
              <a:tabLst>
                <a:tab pos="438150" algn="l"/>
              </a:tabLst>
            </a:pPr>
            <a:r>
              <a:rPr sz="1600" dirty="0">
                <a:solidFill>
                  <a:srgbClr val="231F20"/>
                </a:solidFill>
                <a:latin typeface="Arial"/>
                <a:cs typeface="Arial"/>
              </a:rPr>
              <a:t>May make sense if</a:t>
            </a:r>
            <a:r>
              <a:rPr sz="1600" spc="-100" dirty="0">
                <a:solidFill>
                  <a:srgbClr val="231F20"/>
                </a:solidFill>
                <a:latin typeface="Arial"/>
                <a:cs typeface="Arial"/>
              </a:rPr>
              <a:t> </a:t>
            </a:r>
            <a:r>
              <a:rPr sz="1600" dirty="0">
                <a:solidFill>
                  <a:srgbClr val="231F20"/>
                </a:solidFill>
                <a:latin typeface="Arial"/>
                <a:cs typeface="Arial"/>
              </a:rPr>
              <a:t>you:</a:t>
            </a:r>
            <a:endParaRPr lang="en-US" sz="1600" dirty="0">
              <a:solidFill>
                <a:srgbClr val="231F20"/>
              </a:solidFill>
              <a:latin typeface="Arial"/>
              <a:cs typeface="Arial"/>
            </a:endParaRPr>
          </a:p>
          <a:p>
            <a:pPr marL="12700">
              <a:lnSpc>
                <a:spcPct val="100000"/>
              </a:lnSpc>
              <a:tabLst>
                <a:tab pos="438150" algn="l"/>
              </a:tabLst>
            </a:pPr>
            <a:endParaRPr lang="en-US" sz="1600" dirty="0">
              <a:latin typeface="Arial"/>
              <a:cs typeface="Arial"/>
            </a:endParaRPr>
          </a:p>
          <a:p>
            <a:pPr marL="171450" indent="-171450">
              <a:buFont typeface="Arial"/>
              <a:buChar char="•"/>
              <a:tabLst>
                <a:tab pos="438150" algn="l"/>
              </a:tabLst>
            </a:pPr>
            <a:r>
              <a:rPr lang="en-US" sz="1600" spc="-10" dirty="0">
                <a:solidFill>
                  <a:srgbClr val="231F20"/>
                </a:solidFill>
                <a:latin typeface="Arial"/>
                <a:cs typeface="Arial"/>
              </a:rPr>
              <a:t>Would </a:t>
            </a:r>
            <a:r>
              <a:rPr lang="en-US" sz="1600" dirty="0">
                <a:solidFill>
                  <a:srgbClr val="231F20"/>
                </a:solidFill>
                <a:latin typeface="Arial"/>
                <a:cs typeface="Arial"/>
              </a:rPr>
              <a:t>prefer to receive your benefits from one</a:t>
            </a:r>
            <a:r>
              <a:rPr lang="en-US" sz="1600" spc="-75" dirty="0">
                <a:solidFill>
                  <a:srgbClr val="231F20"/>
                </a:solidFill>
                <a:latin typeface="Arial"/>
                <a:cs typeface="Arial"/>
              </a:rPr>
              <a:t> </a:t>
            </a:r>
            <a:r>
              <a:rPr lang="en-US" sz="1600" dirty="0">
                <a:solidFill>
                  <a:srgbClr val="231F20"/>
                </a:solidFill>
                <a:latin typeface="Arial"/>
                <a:cs typeface="Arial"/>
              </a:rPr>
              <a:t>plan, have one card and pay one</a:t>
            </a:r>
            <a:r>
              <a:rPr lang="en-US" sz="1600" spc="-100" dirty="0">
                <a:solidFill>
                  <a:srgbClr val="231F20"/>
                </a:solidFill>
                <a:latin typeface="Arial"/>
                <a:cs typeface="Arial"/>
              </a:rPr>
              <a:t> low </a:t>
            </a:r>
            <a:r>
              <a:rPr lang="en-US" sz="1600" dirty="0">
                <a:solidFill>
                  <a:srgbClr val="231F20"/>
                </a:solidFill>
                <a:latin typeface="Arial"/>
                <a:cs typeface="Arial"/>
              </a:rPr>
              <a:t>premium</a:t>
            </a:r>
            <a:endParaRPr lang="en-US" sz="1600" dirty="0">
              <a:latin typeface="Arial"/>
              <a:cs typeface="Arial"/>
            </a:endParaRPr>
          </a:p>
          <a:p>
            <a:pPr>
              <a:lnSpc>
                <a:spcPct val="100000"/>
              </a:lnSpc>
              <a:tabLst>
                <a:tab pos="438150" algn="l"/>
              </a:tabLst>
            </a:pPr>
            <a:endParaRPr lang="en-US" sz="1600" dirty="0">
              <a:solidFill>
                <a:srgbClr val="231F20"/>
              </a:solidFill>
              <a:latin typeface="Arial"/>
              <a:cs typeface="Arial"/>
            </a:endParaRPr>
          </a:p>
          <a:p>
            <a:pPr marL="171450" indent="-171450">
              <a:lnSpc>
                <a:spcPct val="100000"/>
              </a:lnSpc>
              <a:buFont typeface="Arial"/>
              <a:buChar char="•"/>
              <a:tabLst>
                <a:tab pos="438150" algn="l"/>
              </a:tabLst>
            </a:pPr>
            <a:r>
              <a:rPr lang="en-US" sz="1600" dirty="0">
                <a:solidFill>
                  <a:srgbClr val="231F20"/>
                </a:solidFill>
                <a:latin typeface="Arial"/>
                <a:cs typeface="Arial"/>
              </a:rPr>
              <a:t>Favor network type plans: HMO’s and PPO’s</a:t>
            </a:r>
          </a:p>
          <a:p>
            <a:pPr marL="628650" lvl="1" indent="-171450">
              <a:buFont typeface="Arial"/>
              <a:buChar char="•"/>
              <a:tabLst>
                <a:tab pos="438150" algn="l"/>
              </a:tabLst>
            </a:pPr>
            <a:r>
              <a:rPr lang="en-US" sz="1600" dirty="0">
                <a:solidFill>
                  <a:srgbClr val="231F20"/>
                </a:solidFill>
                <a:latin typeface="Arial"/>
                <a:cs typeface="Arial"/>
              </a:rPr>
              <a:t>Coordinated Care</a:t>
            </a:r>
            <a:br>
              <a:rPr lang="en-US" sz="1600" dirty="0">
                <a:solidFill>
                  <a:srgbClr val="231F20"/>
                </a:solidFill>
                <a:latin typeface="Arial"/>
                <a:cs typeface="Arial"/>
              </a:rPr>
            </a:br>
            <a:endParaRPr lang="en-US" sz="1600" spc="-10" dirty="0">
              <a:solidFill>
                <a:srgbClr val="231F20"/>
              </a:solidFill>
              <a:latin typeface="Arial"/>
              <a:cs typeface="Arial"/>
            </a:endParaRPr>
          </a:p>
          <a:p>
            <a:pPr marL="171450" indent="-171450">
              <a:lnSpc>
                <a:spcPct val="100000"/>
              </a:lnSpc>
              <a:buFont typeface="Arial"/>
              <a:buChar char="•"/>
              <a:tabLst>
                <a:tab pos="438150" algn="l"/>
              </a:tabLst>
            </a:pPr>
            <a:r>
              <a:rPr lang="en-US" sz="1600" dirty="0">
                <a:solidFill>
                  <a:srgbClr val="231F20"/>
                </a:solidFill>
                <a:latin typeface="Arial"/>
                <a:cs typeface="Arial"/>
              </a:rPr>
              <a:t>D</a:t>
            </a:r>
            <a:r>
              <a:rPr sz="1600" dirty="0">
                <a:solidFill>
                  <a:srgbClr val="231F20"/>
                </a:solidFill>
                <a:latin typeface="Arial"/>
                <a:cs typeface="Arial"/>
              </a:rPr>
              <a:t>on’t m</a:t>
            </a:r>
            <a:r>
              <a:rPr lang="en-US" sz="1600" dirty="0">
                <a:solidFill>
                  <a:srgbClr val="231F20"/>
                </a:solidFill>
                <a:latin typeface="Arial"/>
                <a:cs typeface="Arial"/>
              </a:rPr>
              <a:t>ind </a:t>
            </a:r>
            <a:r>
              <a:rPr sz="1600" dirty="0">
                <a:solidFill>
                  <a:srgbClr val="231F20"/>
                </a:solidFill>
                <a:latin typeface="Arial"/>
                <a:cs typeface="Arial"/>
              </a:rPr>
              <a:t>paying</a:t>
            </a:r>
            <a:r>
              <a:rPr lang="en-US" sz="1600" dirty="0">
                <a:solidFill>
                  <a:srgbClr val="231F20"/>
                </a:solidFill>
                <a:latin typeface="Arial"/>
                <a:cs typeface="Arial"/>
              </a:rPr>
              <a:t> </a:t>
            </a:r>
            <a:r>
              <a:rPr sz="1600" dirty="0">
                <a:solidFill>
                  <a:srgbClr val="231F20"/>
                </a:solidFill>
                <a:latin typeface="Arial"/>
                <a:cs typeface="Arial"/>
              </a:rPr>
              <a:t>per-visit copayments and</a:t>
            </a:r>
            <a:r>
              <a:rPr sz="1600" spc="-105" dirty="0">
                <a:solidFill>
                  <a:srgbClr val="231F20"/>
                </a:solidFill>
                <a:latin typeface="Arial"/>
                <a:cs typeface="Arial"/>
              </a:rPr>
              <a:t> </a:t>
            </a:r>
            <a:r>
              <a:rPr sz="1600" dirty="0">
                <a:solidFill>
                  <a:srgbClr val="231F20"/>
                </a:solidFill>
                <a:latin typeface="Arial"/>
                <a:cs typeface="Arial"/>
              </a:rPr>
              <a:t>coinsurance</a:t>
            </a:r>
            <a:r>
              <a:rPr lang="en-US" sz="1600" dirty="0">
                <a:solidFill>
                  <a:srgbClr val="231F20"/>
                </a:solidFill>
                <a:latin typeface="Arial"/>
                <a:cs typeface="Arial"/>
              </a:rPr>
              <a:t> </a:t>
            </a:r>
            <a:endParaRPr lang="en-US" sz="1600" dirty="0">
              <a:latin typeface="Arial"/>
              <a:cs typeface="Arial"/>
            </a:endParaRPr>
          </a:p>
          <a:p>
            <a:pPr>
              <a:lnSpc>
                <a:spcPct val="100000"/>
              </a:lnSpc>
              <a:tabLst>
                <a:tab pos="438150" algn="l"/>
              </a:tabLst>
            </a:pPr>
            <a:endParaRPr lang="en-US" sz="1600" dirty="0">
              <a:solidFill>
                <a:srgbClr val="231F20"/>
              </a:solidFill>
              <a:latin typeface="Arial"/>
              <a:cs typeface="Arial"/>
            </a:endParaRPr>
          </a:p>
          <a:p>
            <a:pPr marL="171450" indent="-171450">
              <a:lnSpc>
                <a:spcPct val="100000"/>
              </a:lnSpc>
              <a:buFont typeface="Arial"/>
              <a:buChar char="•"/>
              <a:tabLst>
                <a:tab pos="438150" algn="l"/>
              </a:tabLst>
            </a:pPr>
            <a:r>
              <a:rPr sz="1600" dirty="0">
                <a:solidFill>
                  <a:srgbClr val="231F20"/>
                </a:solidFill>
                <a:latin typeface="Arial"/>
                <a:cs typeface="Arial"/>
              </a:rPr>
              <a:t>M</a:t>
            </a:r>
            <a:r>
              <a:rPr lang="en-US" sz="1600" dirty="0">
                <a:solidFill>
                  <a:srgbClr val="231F20"/>
                </a:solidFill>
                <a:latin typeface="Arial"/>
                <a:cs typeface="Arial"/>
              </a:rPr>
              <a:t>ay need dental, vision, and hearing coverage: some plans </a:t>
            </a:r>
            <a:r>
              <a:rPr lang="en-US" sz="1600" spc="-10" dirty="0">
                <a:solidFill>
                  <a:srgbClr val="231F20"/>
                </a:solidFill>
                <a:latin typeface="Arial"/>
                <a:cs typeface="Arial"/>
              </a:rPr>
              <a:t>offer </a:t>
            </a:r>
            <a:r>
              <a:rPr lang="en-US" sz="1600" dirty="0">
                <a:solidFill>
                  <a:srgbClr val="231F20"/>
                </a:solidFill>
                <a:latin typeface="Arial"/>
                <a:cs typeface="Arial"/>
              </a:rPr>
              <a:t>extra</a:t>
            </a:r>
            <a:r>
              <a:rPr lang="en-US" sz="1600" spc="-70" dirty="0">
                <a:solidFill>
                  <a:srgbClr val="231F20"/>
                </a:solidFill>
                <a:latin typeface="Arial"/>
                <a:cs typeface="Arial"/>
              </a:rPr>
              <a:t> </a:t>
            </a:r>
            <a:r>
              <a:rPr lang="en-US" sz="1600" dirty="0">
                <a:solidFill>
                  <a:srgbClr val="231F20"/>
                </a:solidFill>
                <a:latin typeface="Arial"/>
                <a:cs typeface="Arial"/>
              </a:rPr>
              <a:t>coverage</a:t>
            </a:r>
          </a:p>
          <a:p>
            <a:pPr marL="171450" indent="-171450">
              <a:lnSpc>
                <a:spcPct val="100000"/>
              </a:lnSpc>
              <a:buFont typeface="Arial"/>
              <a:buChar char="•"/>
              <a:tabLst>
                <a:tab pos="438150" algn="l"/>
              </a:tabLst>
            </a:pPr>
            <a:endParaRPr lang="en-US" sz="1600" dirty="0">
              <a:solidFill>
                <a:srgbClr val="231F20"/>
              </a:solidFill>
              <a:latin typeface="Arial"/>
              <a:cs typeface="Arial"/>
            </a:endParaRPr>
          </a:p>
          <a:p>
            <a:pPr marL="171450" indent="-171450">
              <a:lnSpc>
                <a:spcPct val="100000"/>
              </a:lnSpc>
              <a:buFont typeface="Arial"/>
              <a:buChar char="•"/>
              <a:tabLst>
                <a:tab pos="438150" algn="l"/>
              </a:tabLst>
            </a:pPr>
            <a:r>
              <a:rPr lang="en-US" sz="1600" dirty="0">
                <a:solidFill>
                  <a:srgbClr val="231F20"/>
                </a:solidFill>
                <a:latin typeface="Arial"/>
                <a:cs typeface="Arial"/>
              </a:rPr>
              <a:t>Out-of-pocket maximums</a:t>
            </a:r>
            <a:endParaRPr sz="1600" dirty="0">
              <a:latin typeface="Arial"/>
              <a:cs typeface="Arial"/>
            </a:endParaRPr>
          </a:p>
        </p:txBody>
      </p:sp>
      <p:sp>
        <p:nvSpPr>
          <p:cNvPr id="5" name="object 5"/>
          <p:cNvSpPr/>
          <p:nvPr/>
        </p:nvSpPr>
        <p:spPr>
          <a:xfrm>
            <a:off x="1828800" y="0"/>
            <a:ext cx="7315200" cy="25146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28800" y="0"/>
            <a:ext cx="7315200" cy="2514600"/>
          </a:xfrm>
          <a:custGeom>
            <a:avLst/>
            <a:gdLst/>
            <a:ahLst/>
            <a:cxnLst/>
            <a:rect l="l" t="t" r="r" b="b"/>
            <a:pathLst>
              <a:path w="7315200" h="2514600">
                <a:moveTo>
                  <a:pt x="0" y="0"/>
                </a:moveTo>
                <a:lnTo>
                  <a:pt x="7315200" y="0"/>
                </a:lnTo>
                <a:lnTo>
                  <a:pt x="7315200" y="2514600"/>
                </a:lnTo>
                <a:lnTo>
                  <a:pt x="0" y="2514600"/>
                </a:lnTo>
                <a:lnTo>
                  <a:pt x="0" y="0"/>
                </a:lnTo>
                <a:close/>
              </a:path>
            </a:pathLst>
          </a:custGeom>
          <a:solidFill>
            <a:srgbClr val="231F20">
              <a:alpha val="29998"/>
            </a:srgbClr>
          </a:solidFill>
        </p:spPr>
        <p:txBody>
          <a:bodyPr wrap="square" lIns="0" tIns="0" rIns="0" bIns="0" rtlCol="0"/>
          <a:lstStyle/>
          <a:p>
            <a:endParaRPr/>
          </a:p>
        </p:txBody>
      </p:sp>
      <p:sp>
        <p:nvSpPr>
          <p:cNvPr id="7" name="object 7"/>
          <p:cNvSpPr txBox="1">
            <a:spLocks noGrp="1"/>
          </p:cNvSpPr>
          <p:nvPr>
            <p:ph type="title"/>
          </p:nvPr>
        </p:nvSpPr>
        <p:spPr>
          <a:xfrm>
            <a:off x="1828800" y="2216209"/>
            <a:ext cx="4464050" cy="246221"/>
          </a:xfrm>
          <a:prstGeom prst="rect">
            <a:avLst/>
          </a:prstGeom>
        </p:spPr>
        <p:txBody>
          <a:bodyPr vert="horz" wrap="square" lIns="0" tIns="0" rIns="0" bIns="0" rtlCol="0">
            <a:spAutoFit/>
          </a:bodyPr>
          <a:lstStyle/>
          <a:p>
            <a:pPr marL="12700" marR="5080">
              <a:lnSpc>
                <a:spcPct val="79900"/>
              </a:lnSpc>
            </a:pPr>
            <a:r>
              <a:rPr spc="-90" dirty="0">
                <a:solidFill>
                  <a:schemeClr val="bg1"/>
                </a:solidFill>
              </a:rPr>
              <a:t>Medicare</a:t>
            </a:r>
            <a:r>
              <a:rPr lang="en-US" spc="-90" dirty="0">
                <a:solidFill>
                  <a:schemeClr val="bg1"/>
                </a:solidFill>
              </a:rPr>
              <a:t> </a:t>
            </a:r>
            <a:r>
              <a:rPr spc="-90" dirty="0">
                <a:solidFill>
                  <a:schemeClr val="bg1"/>
                </a:solidFill>
              </a:rPr>
              <a:t>Advantage</a:t>
            </a:r>
            <a:r>
              <a:rPr spc="-285" dirty="0">
                <a:solidFill>
                  <a:schemeClr val="bg1"/>
                </a:solidFill>
              </a:rPr>
              <a:t> </a:t>
            </a:r>
            <a:r>
              <a:rPr spc="-80" dirty="0">
                <a:solidFill>
                  <a:schemeClr val="bg1"/>
                </a:solidFill>
              </a:rPr>
              <a:t>Plans</a:t>
            </a:r>
          </a:p>
        </p:txBody>
      </p:sp>
      <p:pic>
        <p:nvPicPr>
          <p:cNvPr id="19" name="Picture 18" descr="Aon_White Logo.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510" y="1143001"/>
            <a:ext cx="1253490" cy="533400"/>
          </a:xfrm>
          <a:prstGeom prst="rect">
            <a:avLst/>
          </a:prstGeom>
        </p:spPr>
      </p:pic>
      <p:pic>
        <p:nvPicPr>
          <p:cNvPr id="3" name="Picture 2" descr="Performance-2.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2743200"/>
            <a:ext cx="381000" cy="544286"/>
          </a:xfrm>
          <a:prstGeom prst="rect">
            <a:avLst/>
          </a:prstGeom>
        </p:spPr>
      </p:pic>
      <p:sp>
        <p:nvSpPr>
          <p:cNvPr id="11" name="object 50"/>
          <p:cNvSpPr txBox="1"/>
          <p:nvPr/>
        </p:nvSpPr>
        <p:spPr>
          <a:xfrm>
            <a:off x="215911" y="6401877"/>
            <a:ext cx="1328420" cy="151323"/>
          </a:xfrm>
          <a:prstGeom prst="rect">
            <a:avLst/>
          </a:prstGeom>
        </p:spPr>
        <p:txBody>
          <a:bodyPr vert="horz" wrap="square" lIns="0" tIns="12700" rIns="0" bIns="0" rtlCol="0">
            <a:spAutoFit/>
          </a:bodyPr>
          <a:lstStyle/>
          <a:p>
            <a:pPr marL="12700">
              <a:lnSpc>
                <a:spcPct val="100000"/>
              </a:lnSpc>
            </a:pPr>
            <a:r>
              <a:rPr sz="900" dirty="0">
                <a:solidFill>
                  <a:srgbClr val="FFFFFF"/>
                </a:solidFill>
                <a:latin typeface="Arial"/>
                <a:cs typeface="Arial"/>
              </a:rPr>
              <a:t>Proprietary &amp;</a:t>
            </a:r>
            <a:r>
              <a:rPr sz="900" spc="-100" dirty="0">
                <a:solidFill>
                  <a:srgbClr val="FFFFFF"/>
                </a:solidFill>
                <a:latin typeface="Arial"/>
                <a:cs typeface="Arial"/>
              </a:rPr>
              <a:t> </a:t>
            </a:r>
            <a:r>
              <a:rPr sz="900" dirty="0">
                <a:solidFill>
                  <a:srgbClr val="FFFFFF"/>
                </a:solidFill>
                <a:latin typeface="Arial"/>
                <a:cs typeface="Arial"/>
              </a:rPr>
              <a:t>Confidential</a:t>
            </a:r>
            <a:endParaRPr sz="900" dirty="0">
              <a:latin typeface="Arial"/>
              <a:cs typeface="Arial"/>
            </a:endParaRPr>
          </a:p>
        </p:txBody>
      </p:sp>
    </p:spTree>
    <p:extLst>
      <p:ext uri="{BB962C8B-B14F-4D97-AF65-F5344CB8AC3E}">
        <p14:creationId xmlns:p14="http://schemas.microsoft.com/office/powerpoint/2010/main" val="135003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1828800" cy="2514600"/>
          </a:xfrm>
          <a:custGeom>
            <a:avLst/>
            <a:gdLst/>
            <a:ahLst/>
            <a:cxnLst/>
            <a:rect l="l" t="t" r="r" b="b"/>
            <a:pathLst>
              <a:path w="1828800" h="2514600">
                <a:moveTo>
                  <a:pt x="0" y="2514587"/>
                </a:moveTo>
                <a:lnTo>
                  <a:pt x="1828800" y="2514587"/>
                </a:lnTo>
                <a:lnTo>
                  <a:pt x="1828800" y="0"/>
                </a:lnTo>
                <a:lnTo>
                  <a:pt x="0" y="0"/>
                </a:lnTo>
                <a:lnTo>
                  <a:pt x="0" y="2514587"/>
                </a:lnTo>
                <a:close/>
              </a:path>
            </a:pathLst>
          </a:custGeom>
          <a:solidFill>
            <a:srgbClr val="004270"/>
          </a:solidFill>
        </p:spPr>
        <p:txBody>
          <a:bodyPr wrap="square" lIns="0" tIns="0" rIns="0" bIns="0" rtlCol="0"/>
          <a:lstStyle/>
          <a:p>
            <a:endParaRPr/>
          </a:p>
        </p:txBody>
      </p:sp>
      <p:sp>
        <p:nvSpPr>
          <p:cNvPr id="3" name="object 3"/>
          <p:cNvSpPr/>
          <p:nvPr/>
        </p:nvSpPr>
        <p:spPr>
          <a:xfrm>
            <a:off x="0" y="3200400"/>
            <a:ext cx="1828800" cy="3657600"/>
          </a:xfrm>
          <a:custGeom>
            <a:avLst/>
            <a:gdLst/>
            <a:ahLst/>
            <a:cxnLst/>
            <a:rect l="l" t="t" r="r" b="b"/>
            <a:pathLst>
              <a:path w="1828800" h="3657600">
                <a:moveTo>
                  <a:pt x="0" y="3657587"/>
                </a:moveTo>
                <a:lnTo>
                  <a:pt x="1828800" y="3657587"/>
                </a:lnTo>
                <a:lnTo>
                  <a:pt x="1828800" y="0"/>
                </a:lnTo>
                <a:lnTo>
                  <a:pt x="0" y="0"/>
                </a:lnTo>
                <a:lnTo>
                  <a:pt x="0" y="3657587"/>
                </a:lnTo>
                <a:close/>
              </a:path>
            </a:pathLst>
          </a:custGeom>
          <a:solidFill>
            <a:srgbClr val="004270"/>
          </a:solidFill>
        </p:spPr>
        <p:txBody>
          <a:bodyPr wrap="square" lIns="0" tIns="0" rIns="0" bIns="0" rtlCol="0"/>
          <a:lstStyle/>
          <a:p>
            <a:endParaRPr/>
          </a:p>
        </p:txBody>
      </p:sp>
      <p:sp>
        <p:nvSpPr>
          <p:cNvPr id="5" name="object 5"/>
          <p:cNvSpPr/>
          <p:nvPr/>
        </p:nvSpPr>
        <p:spPr>
          <a:xfrm>
            <a:off x="1828800" y="0"/>
            <a:ext cx="7315200" cy="25146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514600"/>
            <a:ext cx="9144000" cy="685800"/>
          </a:xfrm>
          <a:custGeom>
            <a:avLst/>
            <a:gdLst/>
            <a:ahLst/>
            <a:cxnLst/>
            <a:rect l="l" t="t" r="r" b="b"/>
            <a:pathLst>
              <a:path w="9144000" h="685800">
                <a:moveTo>
                  <a:pt x="0" y="0"/>
                </a:moveTo>
                <a:lnTo>
                  <a:pt x="9144000" y="0"/>
                </a:lnTo>
                <a:lnTo>
                  <a:pt x="9144000" y="685800"/>
                </a:lnTo>
                <a:lnTo>
                  <a:pt x="0" y="685800"/>
                </a:lnTo>
                <a:lnTo>
                  <a:pt x="0" y="0"/>
                </a:lnTo>
                <a:close/>
              </a:path>
            </a:pathLst>
          </a:custGeom>
          <a:solidFill>
            <a:srgbClr val="84C446"/>
          </a:solidFill>
        </p:spPr>
        <p:txBody>
          <a:bodyPr wrap="square" lIns="0" tIns="0" rIns="0" bIns="0" rtlCol="0"/>
          <a:lstStyle/>
          <a:p>
            <a:endParaRPr/>
          </a:p>
        </p:txBody>
      </p:sp>
      <p:sp>
        <p:nvSpPr>
          <p:cNvPr id="7" name="object 7"/>
          <p:cNvSpPr txBox="1"/>
          <p:nvPr/>
        </p:nvSpPr>
        <p:spPr>
          <a:xfrm>
            <a:off x="2362200" y="2667398"/>
            <a:ext cx="1295400" cy="369332"/>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Arial"/>
                <a:cs typeface="Arial"/>
              </a:rPr>
              <a:t>Medigap</a:t>
            </a:r>
            <a:endParaRPr sz="2400" dirty="0">
              <a:latin typeface="Arial"/>
              <a:cs typeface="Arial"/>
            </a:endParaRPr>
          </a:p>
        </p:txBody>
      </p:sp>
      <p:sp>
        <p:nvSpPr>
          <p:cNvPr id="10" name="object 10"/>
          <p:cNvSpPr txBox="1"/>
          <p:nvPr/>
        </p:nvSpPr>
        <p:spPr>
          <a:xfrm>
            <a:off x="1904023" y="1933277"/>
            <a:ext cx="4790440" cy="553998"/>
          </a:xfrm>
          <a:prstGeom prst="rect">
            <a:avLst/>
          </a:prstGeom>
        </p:spPr>
        <p:txBody>
          <a:bodyPr vert="horz" wrap="square" lIns="0" tIns="0" rIns="0" bIns="0" rtlCol="0">
            <a:spAutoFit/>
          </a:bodyPr>
          <a:lstStyle/>
          <a:p>
            <a:pPr marL="12700">
              <a:lnSpc>
                <a:spcPct val="100000"/>
              </a:lnSpc>
            </a:pPr>
            <a:r>
              <a:rPr sz="3600" spc="-90" dirty="0">
                <a:solidFill>
                  <a:srgbClr val="FFFFFF"/>
                </a:solidFill>
                <a:latin typeface="Arial"/>
                <a:cs typeface="Arial"/>
              </a:rPr>
              <a:t>Supplement</a:t>
            </a:r>
            <a:r>
              <a:rPr sz="3600" spc="-295" dirty="0">
                <a:solidFill>
                  <a:srgbClr val="FFFFFF"/>
                </a:solidFill>
                <a:latin typeface="Arial"/>
                <a:cs typeface="Arial"/>
              </a:rPr>
              <a:t> </a:t>
            </a:r>
            <a:r>
              <a:rPr sz="3600" spc="-80" dirty="0">
                <a:solidFill>
                  <a:srgbClr val="FFFFFF"/>
                </a:solidFill>
                <a:latin typeface="Arial"/>
                <a:cs typeface="Arial"/>
              </a:rPr>
              <a:t>Plans</a:t>
            </a:r>
            <a:endParaRPr sz="3600" dirty="0">
              <a:latin typeface="Arial"/>
              <a:cs typeface="Arial"/>
            </a:endParaRPr>
          </a:p>
        </p:txBody>
      </p:sp>
      <p:sp>
        <p:nvSpPr>
          <p:cNvPr id="11" name="object 11"/>
          <p:cNvSpPr txBox="1"/>
          <p:nvPr/>
        </p:nvSpPr>
        <p:spPr>
          <a:xfrm>
            <a:off x="2743200" y="3371403"/>
            <a:ext cx="5867400" cy="3200876"/>
          </a:xfrm>
          <a:prstGeom prst="rect">
            <a:avLst/>
          </a:prstGeom>
        </p:spPr>
        <p:txBody>
          <a:bodyPr vert="horz" wrap="square" lIns="0" tIns="0" rIns="0" bIns="0" rtlCol="0">
            <a:spAutoFit/>
          </a:bodyPr>
          <a:lstStyle/>
          <a:p>
            <a:pPr marL="12700">
              <a:lnSpc>
                <a:spcPct val="100000"/>
              </a:lnSpc>
              <a:tabLst>
                <a:tab pos="438150" algn="l"/>
              </a:tabLst>
            </a:pPr>
            <a:r>
              <a:rPr sz="1600" dirty="0">
                <a:solidFill>
                  <a:srgbClr val="231F20"/>
                </a:solidFill>
                <a:latin typeface="Arial"/>
                <a:cs typeface="Arial"/>
              </a:rPr>
              <a:t>May make sense if</a:t>
            </a:r>
            <a:r>
              <a:rPr sz="1600" spc="-105" dirty="0">
                <a:solidFill>
                  <a:srgbClr val="231F20"/>
                </a:solidFill>
                <a:latin typeface="Arial"/>
                <a:cs typeface="Arial"/>
              </a:rPr>
              <a:t> </a:t>
            </a:r>
            <a:r>
              <a:rPr sz="1600" dirty="0">
                <a:solidFill>
                  <a:srgbClr val="231F20"/>
                </a:solidFill>
                <a:latin typeface="Arial"/>
                <a:cs typeface="Arial"/>
              </a:rPr>
              <a:t>you:</a:t>
            </a:r>
            <a:endParaRPr lang="en-US" sz="1600" dirty="0">
              <a:latin typeface="Arial"/>
              <a:cs typeface="Arial"/>
            </a:endParaRPr>
          </a:p>
          <a:p>
            <a:pPr marL="12700">
              <a:lnSpc>
                <a:spcPct val="100000"/>
              </a:lnSpc>
              <a:tabLst>
                <a:tab pos="438150" algn="l"/>
              </a:tabLst>
            </a:pPr>
            <a:endParaRPr lang="en-US" sz="1600" spc="-15" dirty="0">
              <a:solidFill>
                <a:srgbClr val="231F20"/>
              </a:solidFill>
              <a:latin typeface="Arial"/>
              <a:cs typeface="Arial"/>
            </a:endParaRPr>
          </a:p>
          <a:p>
            <a:pPr marL="173038" indent="-173038">
              <a:buFont typeface="Arial"/>
              <a:buChar char="•"/>
            </a:pPr>
            <a:r>
              <a:rPr lang="en-US" sz="1600" spc="-10" dirty="0">
                <a:solidFill>
                  <a:srgbClr val="231F20"/>
                </a:solidFill>
                <a:latin typeface="Arial"/>
                <a:cs typeface="Arial"/>
              </a:rPr>
              <a:t>Visit </a:t>
            </a:r>
            <a:r>
              <a:rPr lang="en-US" sz="1600" dirty="0">
                <a:solidFill>
                  <a:srgbClr val="231F20"/>
                </a:solidFill>
                <a:latin typeface="Arial"/>
                <a:cs typeface="Arial"/>
              </a:rPr>
              <a:t>your doctors frequently: Copayments and coinsurance</a:t>
            </a:r>
            <a:r>
              <a:rPr lang="en-US" sz="1600" spc="-90" dirty="0">
                <a:solidFill>
                  <a:srgbClr val="231F20"/>
                </a:solidFill>
                <a:latin typeface="Arial"/>
                <a:cs typeface="Arial"/>
              </a:rPr>
              <a:t> </a:t>
            </a:r>
            <a:r>
              <a:rPr lang="en-US" sz="1600" dirty="0">
                <a:solidFill>
                  <a:srgbClr val="231F20"/>
                </a:solidFill>
                <a:latin typeface="Arial"/>
                <a:cs typeface="Arial"/>
              </a:rPr>
              <a:t>for visits are generally covered by your high premium, depending on the plan you</a:t>
            </a:r>
            <a:r>
              <a:rPr lang="en-US" sz="1600" spc="-105" dirty="0">
                <a:solidFill>
                  <a:srgbClr val="231F20"/>
                </a:solidFill>
                <a:latin typeface="Arial"/>
                <a:cs typeface="Arial"/>
              </a:rPr>
              <a:t> </a:t>
            </a:r>
            <a:r>
              <a:rPr lang="en-US" sz="1600" dirty="0">
                <a:solidFill>
                  <a:srgbClr val="231F20"/>
                </a:solidFill>
                <a:latin typeface="Arial"/>
                <a:cs typeface="Arial"/>
              </a:rPr>
              <a:t>select</a:t>
            </a:r>
            <a:endParaRPr lang="en-US" sz="1600" dirty="0">
              <a:latin typeface="Arial"/>
              <a:cs typeface="Arial"/>
            </a:endParaRPr>
          </a:p>
          <a:p>
            <a:pPr marL="173038" indent="-173038">
              <a:lnSpc>
                <a:spcPct val="100000"/>
              </a:lnSpc>
              <a:buFont typeface="Arial"/>
              <a:buChar char="•"/>
            </a:pPr>
            <a:endParaRPr lang="en-US" sz="1600" spc="-10" dirty="0">
              <a:solidFill>
                <a:srgbClr val="231F20"/>
              </a:solidFill>
              <a:latin typeface="Arial"/>
              <a:cs typeface="Arial"/>
            </a:endParaRPr>
          </a:p>
          <a:p>
            <a:pPr marL="173038" indent="-173038">
              <a:buFont typeface="Arial"/>
              <a:buChar char="•"/>
            </a:pPr>
            <a:r>
              <a:rPr lang="en-US" sz="1600" spc="-15" dirty="0">
                <a:solidFill>
                  <a:srgbClr val="231F20"/>
                </a:solidFill>
                <a:latin typeface="Arial"/>
                <a:cs typeface="Arial"/>
              </a:rPr>
              <a:t>Want </a:t>
            </a:r>
            <a:r>
              <a:rPr lang="en-US" sz="1600" dirty="0">
                <a:solidFill>
                  <a:srgbClr val="231F20"/>
                </a:solidFill>
                <a:latin typeface="Arial"/>
                <a:cs typeface="Arial"/>
              </a:rPr>
              <a:t>flexibility in choosing your doctors: Medicare</a:t>
            </a:r>
            <a:r>
              <a:rPr lang="en-US" sz="1600" spc="-100" dirty="0">
                <a:solidFill>
                  <a:srgbClr val="231F20"/>
                </a:solidFill>
                <a:latin typeface="Arial"/>
                <a:cs typeface="Arial"/>
              </a:rPr>
              <a:t> </a:t>
            </a:r>
            <a:r>
              <a:rPr lang="en-US" sz="1600" dirty="0">
                <a:solidFill>
                  <a:srgbClr val="231F20"/>
                </a:solidFill>
                <a:latin typeface="Arial"/>
                <a:cs typeface="Arial"/>
              </a:rPr>
              <a:t>Supplement is accepted by all doctors who accept</a:t>
            </a:r>
            <a:r>
              <a:rPr lang="en-US" sz="1600" spc="-105" dirty="0">
                <a:solidFill>
                  <a:srgbClr val="231F20"/>
                </a:solidFill>
                <a:latin typeface="Arial"/>
                <a:cs typeface="Arial"/>
              </a:rPr>
              <a:t> </a:t>
            </a:r>
            <a:r>
              <a:rPr lang="en-US" sz="1600" dirty="0">
                <a:solidFill>
                  <a:srgbClr val="231F20"/>
                </a:solidFill>
                <a:latin typeface="Arial"/>
                <a:cs typeface="Arial"/>
              </a:rPr>
              <a:t>Medicare patients</a:t>
            </a:r>
          </a:p>
          <a:p>
            <a:pPr>
              <a:lnSpc>
                <a:spcPct val="100000"/>
              </a:lnSpc>
            </a:pPr>
            <a:endParaRPr lang="en-US" sz="1600" spc="-10" dirty="0">
              <a:solidFill>
                <a:srgbClr val="231F20"/>
              </a:solidFill>
              <a:latin typeface="Arial"/>
              <a:cs typeface="Arial"/>
            </a:endParaRPr>
          </a:p>
          <a:p>
            <a:pPr marL="173038" indent="-173038">
              <a:lnSpc>
                <a:spcPct val="100000"/>
              </a:lnSpc>
              <a:buFont typeface="Arial"/>
              <a:buChar char="•"/>
            </a:pPr>
            <a:r>
              <a:rPr sz="1600" spc="-10" dirty="0">
                <a:solidFill>
                  <a:srgbClr val="231F20"/>
                </a:solidFill>
                <a:latin typeface="Arial"/>
                <a:cs typeface="Arial"/>
              </a:rPr>
              <a:t>Travel </a:t>
            </a:r>
            <a:r>
              <a:rPr sz="1600" dirty="0">
                <a:solidFill>
                  <a:srgbClr val="231F20"/>
                </a:solidFill>
                <a:latin typeface="Arial"/>
                <a:cs typeface="Arial"/>
              </a:rPr>
              <a:t>extensively</a:t>
            </a:r>
            <a:r>
              <a:rPr lang="en-US" sz="1600" dirty="0">
                <a:solidFill>
                  <a:srgbClr val="231F20"/>
                </a:solidFill>
                <a:latin typeface="Arial"/>
                <a:cs typeface="Arial"/>
              </a:rPr>
              <a:t> within the U.S.</a:t>
            </a:r>
            <a:r>
              <a:rPr sz="1600" dirty="0">
                <a:solidFill>
                  <a:srgbClr val="231F20"/>
                </a:solidFill>
                <a:latin typeface="Arial"/>
                <a:cs typeface="Arial"/>
              </a:rPr>
              <a:t>: Medicare Supplement is widely</a:t>
            </a:r>
            <a:r>
              <a:rPr sz="1600" spc="-100" dirty="0">
                <a:solidFill>
                  <a:srgbClr val="231F20"/>
                </a:solidFill>
                <a:latin typeface="Arial"/>
                <a:cs typeface="Arial"/>
              </a:rPr>
              <a:t> </a:t>
            </a:r>
            <a:r>
              <a:rPr sz="1600" dirty="0">
                <a:solidFill>
                  <a:srgbClr val="231F20"/>
                </a:solidFill>
                <a:latin typeface="Arial"/>
                <a:cs typeface="Arial"/>
              </a:rPr>
              <a:t>accepted</a:t>
            </a:r>
            <a:endParaRPr lang="en-US" sz="1600" dirty="0">
              <a:solidFill>
                <a:srgbClr val="231F20"/>
              </a:solidFill>
              <a:latin typeface="Arial"/>
              <a:cs typeface="Arial"/>
            </a:endParaRPr>
          </a:p>
          <a:p>
            <a:pPr marL="173038" indent="-173038">
              <a:lnSpc>
                <a:spcPct val="100000"/>
              </a:lnSpc>
              <a:buFont typeface="Arial"/>
              <a:buChar char="•"/>
            </a:pPr>
            <a:endParaRPr lang="en-US" sz="1600" dirty="0">
              <a:solidFill>
                <a:srgbClr val="231F20"/>
              </a:solidFill>
              <a:latin typeface="Arial"/>
              <a:cs typeface="Arial"/>
            </a:endParaRPr>
          </a:p>
          <a:p>
            <a:pPr marL="173038" indent="-173038">
              <a:lnSpc>
                <a:spcPct val="100000"/>
              </a:lnSpc>
              <a:buFont typeface="Arial"/>
              <a:buChar char="•"/>
            </a:pPr>
            <a:r>
              <a:rPr lang="en-US" sz="1600" dirty="0">
                <a:solidFill>
                  <a:srgbClr val="231F20"/>
                </a:solidFill>
                <a:latin typeface="Arial"/>
                <a:cs typeface="Arial"/>
              </a:rPr>
              <a:t>Standardized lettered plans</a:t>
            </a:r>
            <a:endParaRPr sz="1600" dirty="0">
              <a:latin typeface="Arial"/>
              <a:cs typeface="Arial"/>
            </a:endParaRPr>
          </a:p>
        </p:txBody>
      </p:sp>
      <p:pic>
        <p:nvPicPr>
          <p:cNvPr id="23" name="Picture 22" descr="Aon_White Logo.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510" y="1143001"/>
            <a:ext cx="1253490" cy="533400"/>
          </a:xfrm>
          <a:prstGeom prst="rect">
            <a:avLst/>
          </a:prstGeom>
        </p:spPr>
      </p:pic>
      <p:pic>
        <p:nvPicPr>
          <p:cNvPr id="24" name="Picture 23" descr="Performance-2.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 y="3450772"/>
            <a:ext cx="411476" cy="587828"/>
          </a:xfrm>
          <a:prstGeom prst="rect">
            <a:avLst/>
          </a:prstGeom>
        </p:spPr>
      </p:pic>
      <p:sp>
        <p:nvSpPr>
          <p:cNvPr id="15" name="object 50"/>
          <p:cNvSpPr txBox="1"/>
          <p:nvPr/>
        </p:nvSpPr>
        <p:spPr>
          <a:xfrm>
            <a:off x="215911" y="6401877"/>
            <a:ext cx="1328420" cy="151323"/>
          </a:xfrm>
          <a:prstGeom prst="rect">
            <a:avLst/>
          </a:prstGeom>
        </p:spPr>
        <p:txBody>
          <a:bodyPr vert="horz" wrap="square" lIns="0" tIns="12700" rIns="0" bIns="0" rtlCol="0">
            <a:spAutoFit/>
          </a:bodyPr>
          <a:lstStyle/>
          <a:p>
            <a:pPr marL="12700">
              <a:lnSpc>
                <a:spcPct val="100000"/>
              </a:lnSpc>
            </a:pPr>
            <a:r>
              <a:rPr sz="900" dirty="0">
                <a:solidFill>
                  <a:srgbClr val="FFFFFF"/>
                </a:solidFill>
                <a:latin typeface="Arial"/>
                <a:cs typeface="Arial"/>
              </a:rPr>
              <a:t>Proprietary &amp;</a:t>
            </a:r>
            <a:r>
              <a:rPr sz="900" spc="-100" dirty="0">
                <a:solidFill>
                  <a:srgbClr val="FFFFFF"/>
                </a:solidFill>
                <a:latin typeface="Arial"/>
                <a:cs typeface="Arial"/>
              </a:rPr>
              <a:t> </a:t>
            </a:r>
            <a:r>
              <a:rPr sz="900" dirty="0">
                <a:solidFill>
                  <a:srgbClr val="FFFFFF"/>
                </a:solidFill>
                <a:latin typeface="Arial"/>
                <a:cs typeface="Arial"/>
              </a:rPr>
              <a:t>Confidential</a:t>
            </a:r>
            <a:endParaRPr sz="900" dirty="0">
              <a:latin typeface="Arial"/>
              <a:cs typeface="Arial"/>
            </a:endParaRPr>
          </a:p>
        </p:txBody>
      </p:sp>
    </p:spTree>
    <p:extLst>
      <p:ext uri="{BB962C8B-B14F-4D97-AF65-F5344CB8AC3E}">
        <p14:creationId xmlns:p14="http://schemas.microsoft.com/office/powerpoint/2010/main" val="339039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65234" y="1346"/>
            <a:ext cx="4978765" cy="25146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12"/>
            <a:ext cx="1828800" cy="2516505"/>
          </a:xfrm>
          <a:custGeom>
            <a:avLst/>
            <a:gdLst/>
            <a:ahLst/>
            <a:cxnLst/>
            <a:rect l="l" t="t" r="r" b="b"/>
            <a:pathLst>
              <a:path w="1828800" h="2516505">
                <a:moveTo>
                  <a:pt x="0" y="0"/>
                </a:moveTo>
                <a:lnTo>
                  <a:pt x="1828800" y="0"/>
                </a:lnTo>
                <a:lnTo>
                  <a:pt x="1828800" y="2515908"/>
                </a:lnTo>
                <a:lnTo>
                  <a:pt x="0" y="2515908"/>
                </a:lnTo>
                <a:lnTo>
                  <a:pt x="0" y="0"/>
                </a:lnTo>
                <a:close/>
              </a:path>
            </a:pathLst>
          </a:custGeom>
          <a:solidFill>
            <a:srgbClr val="004270"/>
          </a:solidFill>
        </p:spPr>
        <p:txBody>
          <a:bodyPr wrap="square" lIns="0" tIns="0" rIns="0" bIns="0" rtlCol="0"/>
          <a:lstStyle/>
          <a:p>
            <a:endParaRPr/>
          </a:p>
        </p:txBody>
      </p:sp>
      <p:sp>
        <p:nvSpPr>
          <p:cNvPr id="6" name="object 6"/>
          <p:cNvSpPr txBox="1">
            <a:spLocks noGrp="1"/>
          </p:cNvSpPr>
          <p:nvPr>
            <p:ph type="title"/>
          </p:nvPr>
        </p:nvSpPr>
        <p:spPr>
          <a:xfrm>
            <a:off x="1946509" y="1271028"/>
            <a:ext cx="3110230" cy="1118235"/>
          </a:xfrm>
          <a:prstGeom prst="rect">
            <a:avLst/>
          </a:prstGeom>
        </p:spPr>
        <p:txBody>
          <a:bodyPr vert="horz" wrap="square" lIns="0" tIns="0" rIns="0" bIns="0" rtlCol="0">
            <a:spAutoFit/>
          </a:bodyPr>
          <a:lstStyle/>
          <a:p>
            <a:pPr marL="12700">
              <a:lnSpc>
                <a:spcPts val="5580"/>
              </a:lnSpc>
            </a:pPr>
            <a:r>
              <a:rPr spc="-95" dirty="0">
                <a:solidFill>
                  <a:srgbClr val="004270"/>
                </a:solidFill>
              </a:rPr>
              <a:t>Prescription</a:t>
            </a:r>
          </a:p>
          <a:p>
            <a:pPr marL="12700">
              <a:lnSpc>
                <a:spcPts val="2700"/>
              </a:lnSpc>
            </a:pPr>
            <a:r>
              <a:rPr sz="2400" b="1" dirty="0">
                <a:solidFill>
                  <a:srgbClr val="004270"/>
                </a:solidFill>
                <a:latin typeface="Arial"/>
                <a:cs typeface="Arial"/>
              </a:rPr>
              <a:t>Drug</a:t>
            </a:r>
            <a:r>
              <a:rPr sz="2400" b="1" spc="-100" dirty="0">
                <a:solidFill>
                  <a:srgbClr val="004270"/>
                </a:solidFill>
                <a:latin typeface="Arial"/>
                <a:cs typeface="Arial"/>
              </a:rPr>
              <a:t> </a:t>
            </a:r>
            <a:r>
              <a:rPr sz="2400" b="1" dirty="0">
                <a:solidFill>
                  <a:srgbClr val="004270"/>
                </a:solidFill>
                <a:latin typeface="Arial"/>
                <a:cs typeface="Arial"/>
              </a:rPr>
              <a:t>Plans</a:t>
            </a:r>
            <a:endParaRPr sz="2400" dirty="0">
              <a:latin typeface="Arial"/>
              <a:cs typeface="Arial"/>
            </a:endParaRPr>
          </a:p>
        </p:txBody>
      </p:sp>
      <p:sp>
        <p:nvSpPr>
          <p:cNvPr id="7" name="object 7"/>
          <p:cNvSpPr/>
          <p:nvPr/>
        </p:nvSpPr>
        <p:spPr>
          <a:xfrm>
            <a:off x="0" y="2514600"/>
            <a:ext cx="9144000" cy="685800"/>
          </a:xfrm>
          <a:custGeom>
            <a:avLst/>
            <a:gdLst/>
            <a:ahLst/>
            <a:cxnLst/>
            <a:rect l="l" t="t" r="r" b="b"/>
            <a:pathLst>
              <a:path w="9144000" h="685800">
                <a:moveTo>
                  <a:pt x="0" y="0"/>
                </a:moveTo>
                <a:lnTo>
                  <a:pt x="9144000" y="0"/>
                </a:lnTo>
                <a:lnTo>
                  <a:pt x="9144000" y="685800"/>
                </a:lnTo>
                <a:lnTo>
                  <a:pt x="0" y="685800"/>
                </a:lnTo>
                <a:lnTo>
                  <a:pt x="0" y="0"/>
                </a:lnTo>
                <a:close/>
              </a:path>
            </a:pathLst>
          </a:custGeom>
          <a:solidFill>
            <a:srgbClr val="6C2788"/>
          </a:solidFill>
        </p:spPr>
        <p:txBody>
          <a:bodyPr wrap="square" lIns="0" tIns="0" rIns="0" bIns="0" rtlCol="0"/>
          <a:lstStyle/>
          <a:p>
            <a:endParaRPr/>
          </a:p>
        </p:txBody>
      </p:sp>
      <p:sp>
        <p:nvSpPr>
          <p:cNvPr id="8" name="object 8"/>
          <p:cNvSpPr txBox="1"/>
          <p:nvPr/>
        </p:nvSpPr>
        <p:spPr>
          <a:xfrm>
            <a:off x="2362200" y="2660317"/>
            <a:ext cx="990600" cy="369332"/>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Arial"/>
                <a:cs typeface="Arial"/>
              </a:rPr>
              <a:t>Part</a:t>
            </a:r>
            <a:r>
              <a:rPr sz="2400" b="1" spc="-100" dirty="0">
                <a:solidFill>
                  <a:srgbClr val="FFFFFF"/>
                </a:solidFill>
                <a:latin typeface="Arial"/>
                <a:cs typeface="Arial"/>
              </a:rPr>
              <a:t> </a:t>
            </a:r>
            <a:r>
              <a:rPr sz="2400" b="1" dirty="0">
                <a:solidFill>
                  <a:srgbClr val="FFFFFF"/>
                </a:solidFill>
                <a:latin typeface="Arial"/>
                <a:cs typeface="Arial"/>
              </a:rPr>
              <a:t>D</a:t>
            </a:r>
            <a:endParaRPr sz="2400" dirty="0">
              <a:latin typeface="Arial"/>
              <a:cs typeface="Arial"/>
            </a:endParaRPr>
          </a:p>
        </p:txBody>
      </p:sp>
      <p:grpSp>
        <p:nvGrpSpPr>
          <p:cNvPr id="4" name="Group 3"/>
          <p:cNvGrpSpPr/>
          <p:nvPr/>
        </p:nvGrpSpPr>
        <p:grpSpPr>
          <a:xfrm>
            <a:off x="1867134" y="4627967"/>
            <a:ext cx="159147" cy="910396"/>
            <a:chOff x="1867134" y="4627967"/>
            <a:chExt cx="159147" cy="910396"/>
          </a:xfrm>
        </p:grpSpPr>
        <p:sp>
          <p:nvSpPr>
            <p:cNvPr id="9" name="object 9"/>
            <p:cNvSpPr/>
            <p:nvPr/>
          </p:nvSpPr>
          <p:spPr>
            <a:xfrm>
              <a:off x="1867134" y="4627967"/>
              <a:ext cx="158750" cy="456565"/>
            </a:xfrm>
            <a:custGeom>
              <a:avLst/>
              <a:gdLst/>
              <a:ahLst/>
              <a:cxnLst/>
              <a:rect l="l" t="t" r="r" b="b"/>
              <a:pathLst>
                <a:path w="158750" h="456564">
                  <a:moveTo>
                    <a:pt x="0" y="0"/>
                  </a:moveTo>
                  <a:lnTo>
                    <a:pt x="158629" y="456368"/>
                  </a:lnTo>
                </a:path>
              </a:pathLst>
            </a:custGeom>
            <a:ln w="12698">
              <a:solidFill>
                <a:srgbClr val="D1D3D4"/>
              </a:solidFill>
            </a:ln>
          </p:spPr>
          <p:txBody>
            <a:bodyPr wrap="square" lIns="0" tIns="0" rIns="0" bIns="0" rtlCol="0"/>
            <a:lstStyle/>
            <a:p>
              <a:endParaRPr/>
            </a:p>
          </p:txBody>
        </p:sp>
        <p:sp>
          <p:nvSpPr>
            <p:cNvPr id="10" name="object 10"/>
            <p:cNvSpPr/>
            <p:nvPr/>
          </p:nvSpPr>
          <p:spPr>
            <a:xfrm>
              <a:off x="1868801" y="5079258"/>
              <a:ext cx="157480" cy="459105"/>
            </a:xfrm>
            <a:custGeom>
              <a:avLst/>
              <a:gdLst/>
              <a:ahLst/>
              <a:cxnLst/>
              <a:rect l="l" t="t" r="r" b="b"/>
              <a:pathLst>
                <a:path w="157480" h="459104">
                  <a:moveTo>
                    <a:pt x="0" y="458845"/>
                  </a:moveTo>
                  <a:lnTo>
                    <a:pt x="157087" y="0"/>
                  </a:lnTo>
                </a:path>
              </a:pathLst>
            </a:custGeom>
            <a:ln w="12698">
              <a:solidFill>
                <a:srgbClr val="D1D3D4"/>
              </a:solidFill>
            </a:ln>
          </p:spPr>
          <p:txBody>
            <a:bodyPr wrap="square" lIns="0" tIns="0" rIns="0" bIns="0" rtlCol="0"/>
            <a:lstStyle/>
            <a:p>
              <a:endParaRPr/>
            </a:p>
          </p:txBody>
        </p:sp>
      </p:grpSp>
      <p:grpSp>
        <p:nvGrpSpPr>
          <p:cNvPr id="5" name="Group 4"/>
          <p:cNvGrpSpPr/>
          <p:nvPr/>
        </p:nvGrpSpPr>
        <p:grpSpPr>
          <a:xfrm>
            <a:off x="4089617" y="4627859"/>
            <a:ext cx="159203" cy="910449"/>
            <a:chOff x="4089617" y="4627859"/>
            <a:chExt cx="159203" cy="910449"/>
          </a:xfrm>
        </p:grpSpPr>
        <p:sp>
          <p:nvSpPr>
            <p:cNvPr id="11" name="object 11"/>
            <p:cNvSpPr/>
            <p:nvPr/>
          </p:nvSpPr>
          <p:spPr>
            <a:xfrm>
              <a:off x="4089617" y="4627859"/>
              <a:ext cx="158750" cy="456565"/>
            </a:xfrm>
            <a:custGeom>
              <a:avLst/>
              <a:gdLst/>
              <a:ahLst/>
              <a:cxnLst/>
              <a:rect l="l" t="t" r="r" b="b"/>
              <a:pathLst>
                <a:path w="158750" h="456564">
                  <a:moveTo>
                    <a:pt x="0" y="0"/>
                  </a:moveTo>
                  <a:lnTo>
                    <a:pt x="158628" y="456366"/>
                  </a:lnTo>
                </a:path>
              </a:pathLst>
            </a:custGeom>
            <a:ln w="12698">
              <a:solidFill>
                <a:srgbClr val="D1D3D4"/>
              </a:solidFill>
            </a:ln>
          </p:spPr>
          <p:txBody>
            <a:bodyPr wrap="square" lIns="0" tIns="0" rIns="0" bIns="0" rtlCol="0"/>
            <a:lstStyle/>
            <a:p>
              <a:endParaRPr/>
            </a:p>
          </p:txBody>
        </p:sp>
        <p:sp>
          <p:nvSpPr>
            <p:cNvPr id="12" name="object 12"/>
            <p:cNvSpPr/>
            <p:nvPr/>
          </p:nvSpPr>
          <p:spPr>
            <a:xfrm>
              <a:off x="4091340" y="5079203"/>
              <a:ext cx="157480" cy="459105"/>
            </a:xfrm>
            <a:custGeom>
              <a:avLst/>
              <a:gdLst/>
              <a:ahLst/>
              <a:cxnLst/>
              <a:rect l="l" t="t" r="r" b="b"/>
              <a:pathLst>
                <a:path w="157479" h="459104">
                  <a:moveTo>
                    <a:pt x="0" y="458847"/>
                  </a:moveTo>
                  <a:lnTo>
                    <a:pt x="157086" y="0"/>
                  </a:lnTo>
                </a:path>
              </a:pathLst>
            </a:custGeom>
            <a:ln w="12698">
              <a:solidFill>
                <a:srgbClr val="D1D3D4"/>
              </a:solidFill>
            </a:ln>
          </p:spPr>
          <p:txBody>
            <a:bodyPr wrap="square" lIns="0" tIns="0" rIns="0" bIns="0" rtlCol="0"/>
            <a:lstStyle/>
            <a:p>
              <a:endParaRPr/>
            </a:p>
          </p:txBody>
        </p:sp>
      </p:grpSp>
      <p:grpSp>
        <p:nvGrpSpPr>
          <p:cNvPr id="23" name="Group 22"/>
          <p:cNvGrpSpPr/>
          <p:nvPr/>
        </p:nvGrpSpPr>
        <p:grpSpPr>
          <a:xfrm>
            <a:off x="6430259" y="4627742"/>
            <a:ext cx="159260" cy="910508"/>
            <a:chOff x="6430259" y="4627742"/>
            <a:chExt cx="159260" cy="910508"/>
          </a:xfrm>
        </p:grpSpPr>
        <p:sp>
          <p:nvSpPr>
            <p:cNvPr id="13" name="object 13"/>
            <p:cNvSpPr/>
            <p:nvPr/>
          </p:nvSpPr>
          <p:spPr>
            <a:xfrm>
              <a:off x="6430259" y="4627742"/>
              <a:ext cx="158750" cy="456565"/>
            </a:xfrm>
            <a:custGeom>
              <a:avLst/>
              <a:gdLst/>
              <a:ahLst/>
              <a:cxnLst/>
              <a:rect l="l" t="t" r="r" b="b"/>
              <a:pathLst>
                <a:path w="158750" h="456564">
                  <a:moveTo>
                    <a:pt x="0" y="0"/>
                  </a:moveTo>
                  <a:lnTo>
                    <a:pt x="158629" y="456368"/>
                  </a:lnTo>
                </a:path>
              </a:pathLst>
            </a:custGeom>
            <a:ln w="12698">
              <a:solidFill>
                <a:srgbClr val="D1D3D4"/>
              </a:solidFill>
            </a:ln>
          </p:spPr>
          <p:txBody>
            <a:bodyPr wrap="square" lIns="0" tIns="0" rIns="0" bIns="0" rtlCol="0"/>
            <a:lstStyle/>
            <a:p>
              <a:endParaRPr/>
            </a:p>
          </p:txBody>
        </p:sp>
        <p:sp>
          <p:nvSpPr>
            <p:cNvPr id="14" name="object 14"/>
            <p:cNvSpPr/>
            <p:nvPr/>
          </p:nvSpPr>
          <p:spPr>
            <a:xfrm>
              <a:off x="6432039" y="5079145"/>
              <a:ext cx="157480" cy="459105"/>
            </a:xfrm>
            <a:custGeom>
              <a:avLst/>
              <a:gdLst/>
              <a:ahLst/>
              <a:cxnLst/>
              <a:rect l="l" t="t" r="r" b="b"/>
              <a:pathLst>
                <a:path w="157479" h="459104">
                  <a:moveTo>
                    <a:pt x="0" y="458848"/>
                  </a:moveTo>
                  <a:lnTo>
                    <a:pt x="157087" y="0"/>
                  </a:lnTo>
                </a:path>
              </a:pathLst>
            </a:custGeom>
            <a:ln w="12698">
              <a:solidFill>
                <a:srgbClr val="D1D3D4"/>
              </a:solidFill>
            </a:ln>
          </p:spPr>
          <p:txBody>
            <a:bodyPr wrap="square" lIns="0" tIns="0" rIns="0" bIns="0" rtlCol="0"/>
            <a:lstStyle/>
            <a:p>
              <a:endParaRPr/>
            </a:p>
          </p:txBody>
        </p:sp>
      </p:grpSp>
      <p:sp>
        <p:nvSpPr>
          <p:cNvPr id="15" name="object 15"/>
          <p:cNvSpPr txBox="1"/>
          <p:nvPr/>
        </p:nvSpPr>
        <p:spPr>
          <a:xfrm>
            <a:off x="444398" y="3867933"/>
            <a:ext cx="1323975" cy="1483360"/>
          </a:xfrm>
          <a:prstGeom prst="rect">
            <a:avLst/>
          </a:prstGeom>
        </p:spPr>
        <p:txBody>
          <a:bodyPr vert="horz" wrap="square" lIns="0" tIns="0" rIns="0" bIns="0" rtlCol="0">
            <a:spAutoFit/>
          </a:bodyPr>
          <a:lstStyle/>
          <a:p>
            <a:pPr marL="12700">
              <a:lnSpc>
                <a:spcPct val="100000"/>
              </a:lnSpc>
            </a:pPr>
            <a:r>
              <a:rPr sz="2000" b="1" spc="-5" dirty="0">
                <a:solidFill>
                  <a:srgbClr val="84C446"/>
                </a:solidFill>
                <a:latin typeface="Arial"/>
                <a:cs typeface="Arial"/>
              </a:rPr>
              <a:t>Deductible</a:t>
            </a:r>
            <a:endParaRPr sz="2000" dirty="0">
              <a:latin typeface="Arial"/>
              <a:cs typeface="Arial"/>
            </a:endParaRPr>
          </a:p>
          <a:p>
            <a:pPr marL="12700">
              <a:lnSpc>
                <a:spcPct val="100000"/>
              </a:lnSpc>
              <a:spcBef>
                <a:spcPts val="110"/>
              </a:spcBef>
            </a:pPr>
            <a:r>
              <a:rPr sz="1800" spc="1800" dirty="0">
                <a:solidFill>
                  <a:srgbClr val="231F20"/>
                </a:solidFill>
                <a:latin typeface="Webdings"/>
                <a:cs typeface="Webdings"/>
              </a:rPr>
              <a:t>6</a:t>
            </a:r>
            <a:endParaRPr sz="1800" dirty="0">
              <a:latin typeface="Webdings"/>
              <a:cs typeface="Webdings"/>
            </a:endParaRPr>
          </a:p>
          <a:p>
            <a:pPr marL="12700" marR="94615">
              <a:lnSpc>
                <a:spcPct val="100000"/>
              </a:lnSpc>
              <a:spcBef>
                <a:spcPts val="940"/>
              </a:spcBef>
            </a:pPr>
            <a:r>
              <a:rPr sz="1600" dirty="0">
                <a:solidFill>
                  <a:srgbClr val="231F20"/>
                </a:solidFill>
                <a:latin typeface="Arial"/>
                <a:cs typeface="Arial"/>
              </a:rPr>
              <a:t>Beneficiary</a:t>
            </a:r>
            <a:r>
              <a:rPr lang="en-US" sz="1600" dirty="0">
                <a:solidFill>
                  <a:srgbClr val="231F20"/>
                </a:solidFill>
                <a:latin typeface="Arial"/>
                <a:cs typeface="Arial"/>
              </a:rPr>
              <a:t> </a:t>
            </a:r>
            <a:r>
              <a:rPr sz="1600" dirty="0">
                <a:solidFill>
                  <a:srgbClr val="231F20"/>
                </a:solidFill>
                <a:latin typeface="Arial"/>
                <a:cs typeface="Arial"/>
              </a:rPr>
              <a:t>pays 100%</a:t>
            </a:r>
            <a:r>
              <a:rPr lang="en-US" sz="1600" dirty="0">
                <a:solidFill>
                  <a:srgbClr val="231F20"/>
                </a:solidFill>
                <a:latin typeface="Arial"/>
                <a:cs typeface="Arial"/>
              </a:rPr>
              <a:t> </a:t>
            </a:r>
            <a:r>
              <a:rPr sz="1600" dirty="0">
                <a:solidFill>
                  <a:srgbClr val="231F20"/>
                </a:solidFill>
                <a:latin typeface="Arial"/>
                <a:cs typeface="Arial"/>
              </a:rPr>
              <a:t>(if</a:t>
            </a:r>
            <a:r>
              <a:rPr sz="1600" spc="-105" dirty="0">
                <a:solidFill>
                  <a:srgbClr val="231F20"/>
                </a:solidFill>
                <a:latin typeface="Arial"/>
                <a:cs typeface="Arial"/>
              </a:rPr>
              <a:t> </a:t>
            </a:r>
            <a:r>
              <a:rPr sz="1600" dirty="0">
                <a:solidFill>
                  <a:srgbClr val="231F20"/>
                </a:solidFill>
                <a:latin typeface="Arial"/>
                <a:cs typeface="Arial"/>
              </a:rPr>
              <a:t>applicable)</a:t>
            </a:r>
            <a:endParaRPr sz="1600" dirty="0">
              <a:latin typeface="Arial"/>
              <a:cs typeface="Arial"/>
            </a:endParaRPr>
          </a:p>
        </p:txBody>
      </p:sp>
      <p:sp>
        <p:nvSpPr>
          <p:cNvPr id="16" name="object 16"/>
          <p:cNvSpPr txBox="1"/>
          <p:nvPr/>
        </p:nvSpPr>
        <p:spPr>
          <a:xfrm>
            <a:off x="2273297" y="3594020"/>
            <a:ext cx="1776730" cy="2000885"/>
          </a:xfrm>
          <a:prstGeom prst="rect">
            <a:avLst/>
          </a:prstGeom>
        </p:spPr>
        <p:txBody>
          <a:bodyPr vert="horz" wrap="square" lIns="0" tIns="0" rIns="0" bIns="0" rtlCol="0">
            <a:spAutoFit/>
          </a:bodyPr>
          <a:lstStyle/>
          <a:p>
            <a:pPr marL="12700" marR="5080">
              <a:lnSpc>
                <a:spcPct val="98200"/>
              </a:lnSpc>
            </a:pPr>
            <a:r>
              <a:rPr sz="2000" b="1" dirty="0">
                <a:solidFill>
                  <a:srgbClr val="008EB3"/>
                </a:solidFill>
                <a:latin typeface="Arial"/>
                <a:cs typeface="Arial"/>
              </a:rPr>
              <a:t>Initial</a:t>
            </a:r>
            <a:r>
              <a:rPr lang="en-US" sz="2000" b="1" dirty="0">
                <a:solidFill>
                  <a:srgbClr val="008EB3"/>
                </a:solidFill>
                <a:latin typeface="Arial"/>
                <a:cs typeface="Arial"/>
              </a:rPr>
              <a:t> </a:t>
            </a:r>
            <a:r>
              <a:rPr sz="2000" b="1" spc="-5" dirty="0">
                <a:solidFill>
                  <a:srgbClr val="008EB3"/>
                </a:solidFill>
                <a:latin typeface="Arial"/>
                <a:cs typeface="Arial"/>
              </a:rPr>
              <a:t>coverage</a:t>
            </a:r>
            <a:r>
              <a:rPr sz="2000" b="1" spc="-60" dirty="0">
                <a:solidFill>
                  <a:srgbClr val="008EB3"/>
                </a:solidFill>
                <a:latin typeface="Arial"/>
                <a:cs typeface="Arial"/>
              </a:rPr>
              <a:t> </a:t>
            </a:r>
            <a:r>
              <a:rPr sz="2000" b="1" spc="-5" dirty="0">
                <a:solidFill>
                  <a:srgbClr val="008EB3"/>
                </a:solidFill>
                <a:latin typeface="Arial"/>
                <a:cs typeface="Arial"/>
              </a:rPr>
              <a:t>level</a:t>
            </a:r>
            <a:r>
              <a:rPr lang="en-US" sz="2000" b="1" spc="-5" dirty="0">
                <a:solidFill>
                  <a:srgbClr val="008EB3"/>
                </a:solidFill>
                <a:latin typeface="Arial"/>
                <a:cs typeface="Arial"/>
              </a:rPr>
              <a:t> </a:t>
            </a:r>
            <a:r>
              <a:rPr sz="1800" spc="1800" dirty="0">
                <a:solidFill>
                  <a:srgbClr val="231F20"/>
                </a:solidFill>
                <a:latin typeface="Webdings"/>
                <a:cs typeface="Webdings"/>
              </a:rPr>
              <a:t>6</a:t>
            </a:r>
            <a:endParaRPr sz="1800" dirty="0">
              <a:latin typeface="Webdings"/>
              <a:cs typeface="Webdings"/>
            </a:endParaRPr>
          </a:p>
          <a:p>
            <a:pPr marL="12700" marR="264795" indent="-635">
              <a:lnSpc>
                <a:spcPct val="100000"/>
              </a:lnSpc>
              <a:spcBef>
                <a:spcPts val="944"/>
              </a:spcBef>
            </a:pPr>
            <a:r>
              <a:rPr sz="1600" dirty="0">
                <a:solidFill>
                  <a:srgbClr val="231F20"/>
                </a:solidFill>
                <a:latin typeface="Arial"/>
                <a:cs typeface="Arial"/>
              </a:rPr>
              <a:t>Beneficiary</a:t>
            </a:r>
            <a:r>
              <a:rPr sz="1600" spc="-100" dirty="0">
                <a:solidFill>
                  <a:srgbClr val="231F20"/>
                </a:solidFill>
                <a:latin typeface="Arial"/>
                <a:cs typeface="Arial"/>
              </a:rPr>
              <a:t> </a:t>
            </a:r>
            <a:r>
              <a:rPr sz="1600" dirty="0">
                <a:solidFill>
                  <a:srgbClr val="231F20"/>
                </a:solidFill>
                <a:latin typeface="Arial"/>
                <a:cs typeface="Arial"/>
              </a:rPr>
              <a:t>pays</a:t>
            </a:r>
            <a:r>
              <a:rPr lang="en-US" sz="1600" dirty="0">
                <a:solidFill>
                  <a:srgbClr val="231F20"/>
                </a:solidFill>
                <a:latin typeface="Arial"/>
                <a:cs typeface="Arial"/>
              </a:rPr>
              <a:t> </a:t>
            </a:r>
            <a:r>
              <a:rPr sz="1600" dirty="0">
                <a:solidFill>
                  <a:srgbClr val="231F20"/>
                </a:solidFill>
                <a:latin typeface="Arial"/>
                <a:cs typeface="Arial"/>
              </a:rPr>
              <a:t>copayments</a:t>
            </a:r>
            <a:r>
              <a:rPr sz="1600" spc="-100" dirty="0">
                <a:solidFill>
                  <a:srgbClr val="231F20"/>
                </a:solidFill>
                <a:latin typeface="Arial"/>
                <a:cs typeface="Arial"/>
              </a:rPr>
              <a:t> </a:t>
            </a:r>
            <a:r>
              <a:rPr sz="1600" dirty="0">
                <a:solidFill>
                  <a:srgbClr val="231F20"/>
                </a:solidFill>
                <a:latin typeface="Arial"/>
                <a:cs typeface="Arial"/>
              </a:rPr>
              <a:t>and</a:t>
            </a:r>
            <a:r>
              <a:rPr lang="en-US" sz="1600" dirty="0">
                <a:solidFill>
                  <a:srgbClr val="231F20"/>
                </a:solidFill>
                <a:latin typeface="Arial"/>
                <a:cs typeface="Arial"/>
              </a:rPr>
              <a:t> </a:t>
            </a:r>
            <a:r>
              <a:rPr sz="1600" dirty="0">
                <a:solidFill>
                  <a:srgbClr val="231F20"/>
                </a:solidFill>
                <a:latin typeface="Arial"/>
                <a:cs typeface="Arial"/>
              </a:rPr>
              <a:t>coinsurance for</a:t>
            </a:r>
            <a:r>
              <a:rPr lang="en-US" sz="1600" dirty="0">
                <a:solidFill>
                  <a:srgbClr val="231F20"/>
                </a:solidFill>
                <a:latin typeface="Arial"/>
                <a:cs typeface="Arial"/>
              </a:rPr>
              <a:t> </a:t>
            </a:r>
            <a:r>
              <a:rPr sz="1600" dirty="0">
                <a:solidFill>
                  <a:srgbClr val="231F20"/>
                </a:solidFill>
                <a:latin typeface="Arial"/>
                <a:cs typeface="Arial"/>
              </a:rPr>
              <a:t>each</a:t>
            </a:r>
            <a:r>
              <a:rPr sz="1600" spc="-100" dirty="0">
                <a:solidFill>
                  <a:srgbClr val="231F20"/>
                </a:solidFill>
                <a:latin typeface="Arial"/>
                <a:cs typeface="Arial"/>
              </a:rPr>
              <a:t> </a:t>
            </a:r>
            <a:r>
              <a:rPr sz="1600" dirty="0">
                <a:solidFill>
                  <a:srgbClr val="231F20"/>
                </a:solidFill>
                <a:latin typeface="Arial"/>
                <a:cs typeface="Arial"/>
              </a:rPr>
              <a:t>drug</a:t>
            </a:r>
            <a:endParaRPr sz="1600" dirty="0">
              <a:latin typeface="Arial"/>
              <a:cs typeface="Arial"/>
            </a:endParaRPr>
          </a:p>
        </p:txBody>
      </p:sp>
      <p:sp>
        <p:nvSpPr>
          <p:cNvPr id="17" name="object 17"/>
          <p:cNvSpPr txBox="1"/>
          <p:nvPr/>
        </p:nvSpPr>
        <p:spPr>
          <a:xfrm>
            <a:off x="4494374" y="3588533"/>
            <a:ext cx="1685925" cy="2006600"/>
          </a:xfrm>
          <a:prstGeom prst="rect">
            <a:avLst/>
          </a:prstGeom>
        </p:spPr>
        <p:txBody>
          <a:bodyPr vert="horz" wrap="square" lIns="0" tIns="0" rIns="0" bIns="0" rtlCol="0">
            <a:spAutoFit/>
          </a:bodyPr>
          <a:lstStyle/>
          <a:p>
            <a:pPr marL="12700">
              <a:lnSpc>
                <a:spcPts val="2300"/>
              </a:lnSpc>
            </a:pPr>
            <a:r>
              <a:rPr sz="2000" b="1" dirty="0">
                <a:solidFill>
                  <a:srgbClr val="6C2788"/>
                </a:solidFill>
                <a:latin typeface="Arial"/>
                <a:cs typeface="Arial"/>
              </a:rPr>
              <a:t>The</a:t>
            </a:r>
            <a:endParaRPr sz="2000" dirty="0">
              <a:latin typeface="Arial"/>
              <a:cs typeface="Arial"/>
            </a:endParaRPr>
          </a:p>
          <a:p>
            <a:pPr marL="12700">
              <a:lnSpc>
                <a:spcPts val="2300"/>
              </a:lnSpc>
            </a:pPr>
            <a:r>
              <a:rPr sz="2000" b="1" dirty="0">
                <a:solidFill>
                  <a:srgbClr val="6C2788"/>
                </a:solidFill>
                <a:latin typeface="Arial"/>
                <a:cs typeface="Arial"/>
              </a:rPr>
              <a:t>Donut</a:t>
            </a:r>
            <a:r>
              <a:rPr sz="2000" b="1" spc="-100" dirty="0">
                <a:solidFill>
                  <a:srgbClr val="6C2788"/>
                </a:solidFill>
                <a:latin typeface="Arial"/>
                <a:cs typeface="Arial"/>
              </a:rPr>
              <a:t> </a:t>
            </a:r>
            <a:r>
              <a:rPr sz="2000" b="1" dirty="0">
                <a:solidFill>
                  <a:srgbClr val="6C2788"/>
                </a:solidFill>
                <a:latin typeface="Arial"/>
                <a:cs typeface="Arial"/>
              </a:rPr>
              <a:t>Hole</a:t>
            </a:r>
            <a:endParaRPr sz="2000" dirty="0">
              <a:latin typeface="Arial"/>
              <a:cs typeface="Arial"/>
            </a:endParaRPr>
          </a:p>
          <a:p>
            <a:pPr marL="12700">
              <a:lnSpc>
                <a:spcPct val="100000"/>
              </a:lnSpc>
              <a:spcBef>
                <a:spcPts val="110"/>
              </a:spcBef>
            </a:pPr>
            <a:r>
              <a:rPr sz="1800" spc="1800" dirty="0">
                <a:solidFill>
                  <a:srgbClr val="231F20"/>
                </a:solidFill>
                <a:latin typeface="Webdings"/>
                <a:cs typeface="Webdings"/>
              </a:rPr>
              <a:t>6</a:t>
            </a:r>
            <a:endParaRPr sz="1800" dirty="0">
              <a:latin typeface="Webdings"/>
              <a:cs typeface="Webdings"/>
            </a:endParaRPr>
          </a:p>
          <a:p>
            <a:pPr marL="12700" marR="5080">
              <a:lnSpc>
                <a:spcPct val="100000"/>
              </a:lnSpc>
              <a:spcBef>
                <a:spcPts val="940"/>
              </a:spcBef>
            </a:pPr>
            <a:r>
              <a:rPr sz="1600" dirty="0">
                <a:solidFill>
                  <a:srgbClr val="231F20"/>
                </a:solidFill>
                <a:latin typeface="Arial"/>
                <a:cs typeface="Arial"/>
              </a:rPr>
              <a:t>Beneficiary pays</a:t>
            </a:r>
            <a:r>
              <a:rPr sz="1600" spc="-100" dirty="0">
                <a:solidFill>
                  <a:srgbClr val="231F20"/>
                </a:solidFill>
                <a:latin typeface="Arial"/>
                <a:cs typeface="Arial"/>
              </a:rPr>
              <a:t> </a:t>
            </a:r>
            <a:r>
              <a:rPr sz="1600" dirty="0">
                <a:solidFill>
                  <a:srgbClr val="231F20"/>
                </a:solidFill>
                <a:latin typeface="Arial"/>
                <a:cs typeface="Arial"/>
              </a:rPr>
              <a:t>a</a:t>
            </a:r>
            <a:r>
              <a:rPr lang="en-US" sz="1600" dirty="0">
                <a:solidFill>
                  <a:srgbClr val="231F20"/>
                </a:solidFill>
                <a:latin typeface="Arial"/>
                <a:cs typeface="Arial"/>
              </a:rPr>
              <a:t> </a:t>
            </a:r>
            <a:r>
              <a:rPr sz="1600" dirty="0">
                <a:solidFill>
                  <a:srgbClr val="231F20"/>
                </a:solidFill>
                <a:latin typeface="Arial"/>
                <a:cs typeface="Arial"/>
              </a:rPr>
              <a:t>percentage of the</a:t>
            </a:r>
            <a:r>
              <a:rPr lang="en-US" sz="1600" dirty="0">
                <a:solidFill>
                  <a:srgbClr val="231F20"/>
                </a:solidFill>
                <a:latin typeface="Arial"/>
                <a:cs typeface="Arial"/>
              </a:rPr>
              <a:t> </a:t>
            </a:r>
            <a:r>
              <a:rPr sz="1600" dirty="0">
                <a:solidFill>
                  <a:srgbClr val="231F20"/>
                </a:solidFill>
                <a:latin typeface="Arial"/>
                <a:cs typeface="Arial"/>
              </a:rPr>
              <a:t>generic and brand</a:t>
            </a:r>
            <a:r>
              <a:rPr lang="en-US" sz="1600" dirty="0">
                <a:solidFill>
                  <a:srgbClr val="231F20"/>
                </a:solidFill>
                <a:latin typeface="Arial"/>
                <a:cs typeface="Arial"/>
              </a:rPr>
              <a:t> </a:t>
            </a:r>
            <a:r>
              <a:rPr sz="1600" dirty="0">
                <a:solidFill>
                  <a:srgbClr val="231F20"/>
                </a:solidFill>
                <a:latin typeface="Arial"/>
                <a:cs typeface="Arial"/>
              </a:rPr>
              <a:t>name drug</a:t>
            </a:r>
            <a:r>
              <a:rPr sz="1600" spc="-100" dirty="0">
                <a:solidFill>
                  <a:srgbClr val="231F20"/>
                </a:solidFill>
                <a:latin typeface="Arial"/>
                <a:cs typeface="Arial"/>
              </a:rPr>
              <a:t> </a:t>
            </a:r>
            <a:r>
              <a:rPr sz="1600" dirty="0">
                <a:solidFill>
                  <a:srgbClr val="231F20"/>
                </a:solidFill>
                <a:latin typeface="Arial"/>
                <a:cs typeface="Arial"/>
              </a:rPr>
              <a:t>cost</a:t>
            </a:r>
            <a:endParaRPr sz="1600" dirty="0">
              <a:latin typeface="Arial"/>
              <a:cs typeface="Arial"/>
            </a:endParaRPr>
          </a:p>
        </p:txBody>
      </p:sp>
      <p:sp>
        <p:nvSpPr>
          <p:cNvPr id="18" name="object 18"/>
          <p:cNvSpPr txBox="1"/>
          <p:nvPr/>
        </p:nvSpPr>
        <p:spPr>
          <a:xfrm>
            <a:off x="6781800" y="3619012"/>
            <a:ext cx="2057400" cy="2201885"/>
          </a:xfrm>
          <a:prstGeom prst="rect">
            <a:avLst/>
          </a:prstGeom>
        </p:spPr>
        <p:txBody>
          <a:bodyPr vert="horz" wrap="square" lIns="0" tIns="0" rIns="0" bIns="0" rtlCol="0">
            <a:spAutoFit/>
          </a:bodyPr>
          <a:lstStyle/>
          <a:p>
            <a:pPr marL="12700" marR="213995">
              <a:lnSpc>
                <a:spcPts val="2200"/>
              </a:lnSpc>
            </a:pPr>
            <a:r>
              <a:rPr sz="2000" b="1" dirty="0">
                <a:solidFill>
                  <a:srgbClr val="4BBBEB"/>
                </a:solidFill>
                <a:latin typeface="Arial"/>
                <a:cs typeface="Arial"/>
              </a:rPr>
              <a:t>Catastrophic</a:t>
            </a:r>
            <a:r>
              <a:rPr lang="en-US" sz="2000" b="1" dirty="0">
                <a:solidFill>
                  <a:srgbClr val="4BBBEB"/>
                </a:solidFill>
                <a:latin typeface="Arial"/>
                <a:cs typeface="Arial"/>
              </a:rPr>
              <a:t> </a:t>
            </a:r>
            <a:r>
              <a:rPr sz="2000" b="1" dirty="0">
                <a:solidFill>
                  <a:srgbClr val="4BBBEB"/>
                </a:solidFill>
                <a:latin typeface="Arial"/>
                <a:cs typeface="Arial"/>
              </a:rPr>
              <a:t>Coverage</a:t>
            </a:r>
            <a:endParaRPr sz="2000" dirty="0">
              <a:latin typeface="Arial"/>
              <a:cs typeface="Arial"/>
            </a:endParaRPr>
          </a:p>
          <a:p>
            <a:pPr marL="12700">
              <a:lnSpc>
                <a:spcPct val="100000"/>
              </a:lnSpc>
              <a:spcBef>
                <a:spcPts val="70"/>
              </a:spcBef>
            </a:pPr>
            <a:r>
              <a:rPr sz="1800" spc="1800" dirty="0">
                <a:solidFill>
                  <a:srgbClr val="231F20"/>
                </a:solidFill>
                <a:latin typeface="Webdings"/>
                <a:cs typeface="Webdings"/>
              </a:rPr>
              <a:t>6</a:t>
            </a:r>
            <a:endParaRPr sz="1800" dirty="0">
              <a:latin typeface="Webdings"/>
              <a:cs typeface="Webdings"/>
            </a:endParaRPr>
          </a:p>
          <a:p>
            <a:pPr marL="12700" marR="5080">
              <a:lnSpc>
                <a:spcPct val="100000"/>
              </a:lnSpc>
              <a:spcBef>
                <a:spcPts val="940"/>
              </a:spcBef>
            </a:pPr>
            <a:r>
              <a:rPr sz="1600" dirty="0">
                <a:solidFill>
                  <a:srgbClr val="231F20"/>
                </a:solidFill>
                <a:latin typeface="Arial"/>
                <a:cs typeface="Arial"/>
              </a:rPr>
              <a:t>Beneficiary pays a</a:t>
            </a:r>
            <a:r>
              <a:rPr lang="en-US" sz="1600" dirty="0">
                <a:solidFill>
                  <a:srgbClr val="231F20"/>
                </a:solidFill>
                <a:latin typeface="Arial"/>
                <a:cs typeface="Arial"/>
              </a:rPr>
              <a:t> </a:t>
            </a:r>
            <a:r>
              <a:rPr sz="1600" dirty="0">
                <a:solidFill>
                  <a:srgbClr val="231F20"/>
                </a:solidFill>
                <a:latin typeface="Arial"/>
                <a:cs typeface="Arial"/>
              </a:rPr>
              <a:t>small copayment</a:t>
            </a:r>
            <a:r>
              <a:rPr sz="1600" spc="-100" dirty="0">
                <a:solidFill>
                  <a:srgbClr val="231F20"/>
                </a:solidFill>
                <a:latin typeface="Arial"/>
                <a:cs typeface="Arial"/>
              </a:rPr>
              <a:t> </a:t>
            </a:r>
            <a:r>
              <a:rPr sz="1600" dirty="0">
                <a:solidFill>
                  <a:srgbClr val="231F20"/>
                </a:solidFill>
                <a:latin typeface="Arial"/>
                <a:cs typeface="Arial"/>
              </a:rPr>
              <a:t>or</a:t>
            </a:r>
            <a:r>
              <a:rPr lang="en-US" sz="1600" dirty="0">
                <a:solidFill>
                  <a:srgbClr val="231F20"/>
                </a:solidFill>
                <a:latin typeface="Arial"/>
                <a:cs typeface="Arial"/>
              </a:rPr>
              <a:t> coinsurance </a:t>
            </a:r>
            <a:r>
              <a:rPr sz="1600" dirty="0">
                <a:solidFill>
                  <a:srgbClr val="231F20"/>
                </a:solidFill>
                <a:latin typeface="Arial"/>
                <a:cs typeface="Arial"/>
              </a:rPr>
              <a:t>for each </a:t>
            </a:r>
            <a:r>
              <a:rPr lang="en-US" sz="1600" dirty="0">
                <a:solidFill>
                  <a:srgbClr val="231F20"/>
                </a:solidFill>
                <a:latin typeface="Arial"/>
                <a:cs typeface="Arial"/>
              </a:rPr>
              <a:t>covered </a:t>
            </a:r>
            <a:r>
              <a:rPr sz="1600" dirty="0">
                <a:solidFill>
                  <a:srgbClr val="231F20"/>
                </a:solidFill>
                <a:latin typeface="Arial"/>
                <a:cs typeface="Arial"/>
              </a:rPr>
              <a:t>drug</a:t>
            </a:r>
            <a:r>
              <a:rPr lang="en-US" sz="1600" dirty="0">
                <a:solidFill>
                  <a:srgbClr val="231F20"/>
                </a:solidFill>
                <a:latin typeface="Arial"/>
                <a:cs typeface="Arial"/>
              </a:rPr>
              <a:t> </a:t>
            </a:r>
            <a:r>
              <a:rPr sz="1600" dirty="0">
                <a:solidFill>
                  <a:srgbClr val="231F20"/>
                </a:solidFill>
                <a:latin typeface="Arial"/>
                <a:cs typeface="Arial"/>
              </a:rPr>
              <a:t>for the remainder</a:t>
            </a:r>
            <a:r>
              <a:rPr lang="en-US" sz="1600" dirty="0">
                <a:solidFill>
                  <a:srgbClr val="231F20"/>
                </a:solidFill>
                <a:latin typeface="Arial"/>
                <a:cs typeface="Arial"/>
              </a:rPr>
              <a:t> </a:t>
            </a:r>
            <a:r>
              <a:rPr sz="1600" dirty="0">
                <a:solidFill>
                  <a:srgbClr val="231F20"/>
                </a:solidFill>
                <a:latin typeface="Arial"/>
                <a:cs typeface="Arial"/>
              </a:rPr>
              <a:t>of the</a:t>
            </a:r>
            <a:r>
              <a:rPr sz="1600" spc="-100" dirty="0">
                <a:solidFill>
                  <a:srgbClr val="231F20"/>
                </a:solidFill>
                <a:latin typeface="Arial"/>
                <a:cs typeface="Arial"/>
              </a:rPr>
              <a:t> </a:t>
            </a:r>
            <a:r>
              <a:rPr sz="1600" dirty="0">
                <a:solidFill>
                  <a:srgbClr val="231F20"/>
                </a:solidFill>
                <a:latin typeface="Arial"/>
                <a:cs typeface="Arial"/>
              </a:rPr>
              <a:t>year</a:t>
            </a:r>
            <a:endParaRPr sz="1600" dirty="0">
              <a:latin typeface="Arial"/>
              <a:cs typeface="Arial"/>
            </a:endParaRPr>
          </a:p>
        </p:txBody>
      </p:sp>
      <p:pic>
        <p:nvPicPr>
          <p:cNvPr id="21" name="Picture 20" descr="Aon_White Logo.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510" y="1143001"/>
            <a:ext cx="1253490" cy="533400"/>
          </a:xfrm>
          <a:prstGeom prst="rect">
            <a:avLst/>
          </a:prstGeom>
        </p:spPr>
      </p:pic>
    </p:spTree>
    <p:extLst>
      <p:ext uri="{BB962C8B-B14F-4D97-AF65-F5344CB8AC3E}">
        <p14:creationId xmlns:p14="http://schemas.microsoft.com/office/powerpoint/2010/main" val="162074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12"/>
            <a:ext cx="1828800" cy="2514600"/>
          </a:xfrm>
          <a:custGeom>
            <a:avLst/>
            <a:gdLst/>
            <a:ahLst/>
            <a:cxnLst/>
            <a:rect l="l" t="t" r="r" b="b"/>
            <a:pathLst>
              <a:path w="1828800" h="2514600">
                <a:moveTo>
                  <a:pt x="0" y="2514612"/>
                </a:moveTo>
                <a:lnTo>
                  <a:pt x="1828800" y="2514612"/>
                </a:lnTo>
                <a:lnTo>
                  <a:pt x="1828800" y="0"/>
                </a:lnTo>
                <a:lnTo>
                  <a:pt x="0" y="0"/>
                </a:lnTo>
                <a:lnTo>
                  <a:pt x="0" y="2514612"/>
                </a:lnTo>
                <a:close/>
              </a:path>
            </a:pathLst>
          </a:custGeom>
          <a:solidFill>
            <a:srgbClr val="004270"/>
          </a:solidFill>
        </p:spPr>
        <p:txBody>
          <a:bodyPr wrap="square" lIns="0" tIns="0" rIns="0" bIns="0" rtlCol="0"/>
          <a:lstStyle/>
          <a:p>
            <a:endParaRPr/>
          </a:p>
        </p:txBody>
      </p:sp>
      <p:sp>
        <p:nvSpPr>
          <p:cNvPr id="6" name="object 6"/>
          <p:cNvSpPr/>
          <p:nvPr/>
        </p:nvSpPr>
        <p:spPr>
          <a:xfrm>
            <a:off x="0" y="3200425"/>
            <a:ext cx="1828800" cy="3657600"/>
          </a:xfrm>
          <a:custGeom>
            <a:avLst/>
            <a:gdLst/>
            <a:ahLst/>
            <a:cxnLst/>
            <a:rect l="l" t="t" r="r" b="b"/>
            <a:pathLst>
              <a:path w="1828800" h="3657600">
                <a:moveTo>
                  <a:pt x="0" y="3657562"/>
                </a:moveTo>
                <a:lnTo>
                  <a:pt x="1828800" y="3657562"/>
                </a:lnTo>
                <a:lnTo>
                  <a:pt x="1828800" y="0"/>
                </a:lnTo>
                <a:lnTo>
                  <a:pt x="0" y="0"/>
                </a:lnTo>
                <a:lnTo>
                  <a:pt x="0" y="3657562"/>
                </a:lnTo>
                <a:close/>
              </a:path>
            </a:pathLst>
          </a:custGeom>
          <a:solidFill>
            <a:srgbClr val="004270"/>
          </a:solidFill>
        </p:spPr>
        <p:txBody>
          <a:bodyPr wrap="square" lIns="0" tIns="0" rIns="0" bIns="0" rtlCol="0"/>
          <a:lstStyle/>
          <a:p>
            <a:endParaRPr/>
          </a:p>
        </p:txBody>
      </p:sp>
      <p:sp>
        <p:nvSpPr>
          <p:cNvPr id="9" name="object 9"/>
          <p:cNvSpPr/>
          <p:nvPr/>
        </p:nvSpPr>
        <p:spPr>
          <a:xfrm>
            <a:off x="1828800" y="25"/>
            <a:ext cx="7315200" cy="251460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828800" y="12"/>
            <a:ext cx="7315200" cy="2514600"/>
          </a:xfrm>
          <a:custGeom>
            <a:avLst/>
            <a:gdLst/>
            <a:ahLst/>
            <a:cxnLst/>
            <a:rect l="l" t="t" r="r" b="b"/>
            <a:pathLst>
              <a:path w="7315200" h="2514600">
                <a:moveTo>
                  <a:pt x="0" y="2514600"/>
                </a:moveTo>
                <a:lnTo>
                  <a:pt x="7315200" y="2514600"/>
                </a:lnTo>
                <a:lnTo>
                  <a:pt x="7315200" y="0"/>
                </a:lnTo>
                <a:lnTo>
                  <a:pt x="0" y="0"/>
                </a:lnTo>
                <a:lnTo>
                  <a:pt x="0" y="2514600"/>
                </a:lnTo>
                <a:close/>
              </a:path>
            </a:pathLst>
          </a:custGeom>
          <a:solidFill>
            <a:srgbClr val="231F20">
              <a:alpha val="29998"/>
            </a:srgbClr>
          </a:solidFill>
        </p:spPr>
        <p:txBody>
          <a:bodyPr wrap="square" lIns="0" tIns="0" rIns="0" bIns="0" rtlCol="0"/>
          <a:lstStyle/>
          <a:p>
            <a:endParaRPr/>
          </a:p>
        </p:txBody>
      </p:sp>
      <p:sp>
        <p:nvSpPr>
          <p:cNvPr id="11" name="object 11"/>
          <p:cNvSpPr txBox="1">
            <a:spLocks noGrp="1"/>
          </p:cNvSpPr>
          <p:nvPr>
            <p:ph type="title"/>
          </p:nvPr>
        </p:nvSpPr>
        <p:spPr>
          <a:xfrm>
            <a:off x="1828800" y="1162002"/>
            <a:ext cx="6032500" cy="1361848"/>
          </a:xfrm>
          <a:prstGeom prst="rect">
            <a:avLst/>
          </a:prstGeom>
        </p:spPr>
        <p:txBody>
          <a:bodyPr vert="horz" wrap="square" lIns="0" tIns="0" rIns="0" bIns="0" rtlCol="0">
            <a:spAutoFit/>
          </a:bodyPr>
          <a:lstStyle/>
          <a:p>
            <a:pPr marL="12700">
              <a:lnSpc>
                <a:spcPts val="5580"/>
              </a:lnSpc>
            </a:pPr>
            <a:r>
              <a:rPr spc="-100" dirty="0">
                <a:solidFill>
                  <a:schemeClr val="bg1"/>
                </a:solidFill>
              </a:rPr>
              <a:t>Enrollmen</a:t>
            </a:r>
            <a:r>
              <a:rPr dirty="0">
                <a:solidFill>
                  <a:schemeClr val="bg1"/>
                </a:solidFill>
              </a:rPr>
              <a:t>t</a:t>
            </a:r>
            <a:r>
              <a:rPr lang="en-US" dirty="0">
                <a:solidFill>
                  <a:schemeClr val="bg1"/>
                </a:solidFill>
              </a:rPr>
              <a:t> periods</a:t>
            </a:r>
            <a:br>
              <a:rPr lang="en-US" dirty="0">
                <a:solidFill>
                  <a:schemeClr val="bg1"/>
                </a:solidFill>
              </a:rPr>
            </a:br>
            <a:r>
              <a:rPr lang="en-US" sz="3200" dirty="0">
                <a:solidFill>
                  <a:schemeClr val="bg1"/>
                </a:solidFill>
              </a:rPr>
              <a:t>Age-In </a:t>
            </a:r>
            <a:endParaRPr sz="3200" dirty="0">
              <a:solidFill>
                <a:schemeClr val="bg1"/>
              </a:solidFill>
            </a:endParaRPr>
          </a:p>
        </p:txBody>
      </p:sp>
      <p:sp>
        <p:nvSpPr>
          <p:cNvPr id="12" name="object 12"/>
          <p:cNvSpPr/>
          <p:nvPr/>
        </p:nvSpPr>
        <p:spPr>
          <a:xfrm>
            <a:off x="0" y="2514625"/>
            <a:ext cx="9144000" cy="685800"/>
          </a:xfrm>
          <a:custGeom>
            <a:avLst/>
            <a:gdLst/>
            <a:ahLst/>
            <a:cxnLst/>
            <a:rect l="l" t="t" r="r" b="b"/>
            <a:pathLst>
              <a:path w="9144000" h="685800">
                <a:moveTo>
                  <a:pt x="0" y="685800"/>
                </a:moveTo>
                <a:lnTo>
                  <a:pt x="9144000" y="685800"/>
                </a:lnTo>
                <a:lnTo>
                  <a:pt x="9144000" y="0"/>
                </a:lnTo>
                <a:lnTo>
                  <a:pt x="0" y="0"/>
                </a:lnTo>
                <a:lnTo>
                  <a:pt x="0" y="685800"/>
                </a:lnTo>
                <a:close/>
              </a:path>
            </a:pathLst>
          </a:custGeom>
          <a:solidFill>
            <a:srgbClr val="84C446"/>
          </a:solidFill>
        </p:spPr>
        <p:txBody>
          <a:bodyPr wrap="square" lIns="0" tIns="0" rIns="0" bIns="0" rtlCol="0"/>
          <a:lstStyle/>
          <a:p>
            <a:endParaRPr/>
          </a:p>
        </p:txBody>
      </p:sp>
      <p:sp>
        <p:nvSpPr>
          <p:cNvPr id="13" name="object 13"/>
          <p:cNvSpPr txBox="1"/>
          <p:nvPr/>
        </p:nvSpPr>
        <p:spPr>
          <a:xfrm>
            <a:off x="2273300" y="2667427"/>
            <a:ext cx="2921635" cy="432434"/>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Arial"/>
                <a:cs typeface="Arial"/>
              </a:rPr>
              <a:t>Eligible</a:t>
            </a:r>
            <a:r>
              <a:rPr sz="2400" b="1" spc="-100" dirty="0">
                <a:solidFill>
                  <a:srgbClr val="FFFFFF"/>
                </a:solidFill>
                <a:latin typeface="Arial"/>
                <a:cs typeface="Arial"/>
              </a:rPr>
              <a:t> </a:t>
            </a:r>
            <a:r>
              <a:rPr sz="2400" b="1" dirty="0">
                <a:solidFill>
                  <a:srgbClr val="FFFFFF"/>
                </a:solidFill>
                <a:latin typeface="Arial"/>
                <a:cs typeface="Arial"/>
              </a:rPr>
              <a:t>participants</a:t>
            </a:r>
            <a:endParaRPr sz="2400">
              <a:latin typeface="Arial"/>
              <a:cs typeface="Arial"/>
            </a:endParaRPr>
          </a:p>
        </p:txBody>
      </p:sp>
      <p:sp>
        <p:nvSpPr>
          <p:cNvPr id="16" name="object 16"/>
          <p:cNvSpPr txBox="1"/>
          <p:nvPr/>
        </p:nvSpPr>
        <p:spPr>
          <a:xfrm>
            <a:off x="2133600" y="3487579"/>
            <a:ext cx="5887719" cy="3693319"/>
          </a:xfrm>
          <a:prstGeom prst="rect">
            <a:avLst/>
          </a:prstGeom>
        </p:spPr>
        <p:txBody>
          <a:bodyPr vert="horz" wrap="square" lIns="0" tIns="0" rIns="0" bIns="0" rtlCol="0">
            <a:spAutoFit/>
          </a:bodyPr>
          <a:lstStyle/>
          <a:p>
            <a:pPr marL="2984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Initial Enrollment Period (IEP)</a:t>
            </a:r>
          </a:p>
          <a:p>
            <a:pPr marL="7556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Upon reaching age 65</a:t>
            </a:r>
          </a:p>
          <a:p>
            <a:pPr marL="7556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Eligible three months before, the month of and three months after you reach age 65</a:t>
            </a:r>
          </a:p>
          <a:p>
            <a:pPr marL="2984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Annual Open Enrollment Period (OEP)</a:t>
            </a:r>
          </a:p>
          <a:p>
            <a:pPr marL="7556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October 15th through December 7th (annually)</a:t>
            </a:r>
          </a:p>
          <a:p>
            <a:pPr marL="7556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Able to compare and change Medicare Advantage and Part D plans</a:t>
            </a:r>
          </a:p>
          <a:p>
            <a:pPr marL="2984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Able to change Medicare Supplement plans any time of the year</a:t>
            </a:r>
          </a:p>
          <a:p>
            <a:pPr marL="7556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 most cases you will be subject to underwriting before approval</a:t>
            </a:r>
          </a:p>
          <a:p>
            <a:pPr marL="12700"/>
            <a:endParaRPr lang="en-US" sz="1600" dirty="0"/>
          </a:p>
          <a:p>
            <a:pPr marL="298450" indent="-285750">
              <a:buFont typeface="Arial" panose="020B0604020202020204" pitchFamily="34" charset="0"/>
              <a:buChar char="•"/>
            </a:pPr>
            <a:endParaRPr lang="en-US" sz="1600" dirty="0"/>
          </a:p>
          <a:p>
            <a:pPr marL="298450" indent="-285750">
              <a:lnSpc>
                <a:spcPct val="100000"/>
              </a:lnSpc>
              <a:buFont typeface="Arial" panose="020B0604020202020204" pitchFamily="34" charset="0"/>
              <a:buChar char="•"/>
            </a:pPr>
            <a:endParaRPr sz="1600" dirty="0">
              <a:latin typeface="Arial"/>
              <a:cs typeface="Arial"/>
            </a:endParaRPr>
          </a:p>
        </p:txBody>
      </p:sp>
      <p:pic>
        <p:nvPicPr>
          <p:cNvPr id="31" name="Picture 30" descr="Aon_White Logo.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510" y="1143001"/>
            <a:ext cx="1253490" cy="533400"/>
          </a:xfrm>
          <a:prstGeom prst="rect">
            <a:avLst/>
          </a:prstGeom>
        </p:spPr>
      </p:pic>
      <p:sp>
        <p:nvSpPr>
          <p:cNvPr id="32" name="object 50"/>
          <p:cNvSpPr txBox="1"/>
          <p:nvPr/>
        </p:nvSpPr>
        <p:spPr>
          <a:xfrm>
            <a:off x="215911" y="6401877"/>
            <a:ext cx="1328420" cy="151323"/>
          </a:xfrm>
          <a:prstGeom prst="rect">
            <a:avLst/>
          </a:prstGeom>
        </p:spPr>
        <p:txBody>
          <a:bodyPr vert="horz" wrap="square" lIns="0" tIns="12700" rIns="0" bIns="0" rtlCol="0">
            <a:spAutoFit/>
          </a:bodyPr>
          <a:lstStyle/>
          <a:p>
            <a:pPr marL="12700">
              <a:lnSpc>
                <a:spcPct val="100000"/>
              </a:lnSpc>
            </a:pPr>
            <a:r>
              <a:rPr sz="900" dirty="0">
                <a:solidFill>
                  <a:srgbClr val="FFFFFF"/>
                </a:solidFill>
                <a:latin typeface="Arial"/>
                <a:cs typeface="Arial"/>
              </a:rPr>
              <a:t>Proprietary &amp;</a:t>
            </a:r>
            <a:r>
              <a:rPr sz="900" spc="-100" dirty="0">
                <a:solidFill>
                  <a:srgbClr val="FFFFFF"/>
                </a:solidFill>
                <a:latin typeface="Arial"/>
                <a:cs typeface="Arial"/>
              </a:rPr>
              <a:t> </a:t>
            </a:r>
            <a:r>
              <a:rPr sz="900" dirty="0">
                <a:solidFill>
                  <a:srgbClr val="FFFFFF"/>
                </a:solidFill>
                <a:latin typeface="Arial"/>
                <a:cs typeface="Arial"/>
              </a:rPr>
              <a:t>Confidential</a:t>
            </a:r>
            <a:endParaRPr sz="900" dirty="0">
              <a:latin typeface="Arial"/>
              <a:cs typeface="Arial"/>
            </a:endParaRPr>
          </a:p>
        </p:txBody>
      </p:sp>
    </p:spTree>
    <p:extLst>
      <p:ext uri="{BB962C8B-B14F-4D97-AF65-F5344CB8AC3E}">
        <p14:creationId xmlns:p14="http://schemas.microsoft.com/office/powerpoint/2010/main" val="29546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28554175-8B2B-45F1-8D51-BBC07DF45042}"/>
              </a:ext>
            </a:extLst>
          </p:cNvPr>
          <p:cNvSpPr txBox="1">
            <a:spLocks noChangeArrowheads="1"/>
          </p:cNvSpPr>
          <p:nvPr/>
        </p:nvSpPr>
        <p:spPr>
          <a:xfrm>
            <a:off x="457200" y="4604239"/>
            <a:ext cx="8229600" cy="520700"/>
          </a:xfrm>
          <a:prstGeom prst="rect">
            <a:avLst/>
          </a:prstGeom>
        </p:spPr>
        <p:txBody>
          <a:bodyPr/>
          <a:lstStyle>
            <a:lvl1pPr algn="l" rtl="0" eaLnBrk="0" fontAlgn="base" hangingPunct="0">
              <a:spcBef>
                <a:spcPct val="0"/>
              </a:spcBef>
              <a:spcAft>
                <a:spcPct val="0"/>
              </a:spcAft>
              <a:defRPr sz="2000">
                <a:solidFill>
                  <a:srgbClr val="E11B22"/>
                </a:solidFill>
                <a:latin typeface="+mj-lt"/>
                <a:ea typeface="ＭＳ Ｐゴシック" pitchFamily="34" charset="-128"/>
                <a:cs typeface="ＭＳ Ｐゴシック"/>
              </a:defRPr>
            </a:lvl1pPr>
            <a:lvl2pPr algn="l" rtl="0" eaLnBrk="0" fontAlgn="base" hangingPunct="0">
              <a:spcBef>
                <a:spcPct val="0"/>
              </a:spcBef>
              <a:spcAft>
                <a:spcPct val="0"/>
              </a:spcAft>
              <a:defRPr sz="2000">
                <a:solidFill>
                  <a:srgbClr val="E11B22"/>
                </a:solidFill>
                <a:latin typeface="Arial" pitchFamily="34" charset="0"/>
                <a:ea typeface="ＭＳ Ｐゴシック" pitchFamily="34" charset="-128"/>
                <a:cs typeface="ＭＳ Ｐゴシック"/>
              </a:defRPr>
            </a:lvl2pPr>
            <a:lvl3pPr algn="l" rtl="0" eaLnBrk="0" fontAlgn="base" hangingPunct="0">
              <a:spcBef>
                <a:spcPct val="0"/>
              </a:spcBef>
              <a:spcAft>
                <a:spcPct val="0"/>
              </a:spcAft>
              <a:defRPr sz="2000">
                <a:solidFill>
                  <a:srgbClr val="E11B22"/>
                </a:solidFill>
                <a:latin typeface="Arial" pitchFamily="34" charset="0"/>
                <a:ea typeface="ＭＳ Ｐゴシック" pitchFamily="34" charset="-128"/>
                <a:cs typeface="ＭＳ Ｐゴシック"/>
              </a:defRPr>
            </a:lvl3pPr>
            <a:lvl4pPr algn="l" rtl="0" eaLnBrk="0" fontAlgn="base" hangingPunct="0">
              <a:spcBef>
                <a:spcPct val="0"/>
              </a:spcBef>
              <a:spcAft>
                <a:spcPct val="0"/>
              </a:spcAft>
              <a:defRPr sz="2000">
                <a:solidFill>
                  <a:srgbClr val="E11B22"/>
                </a:solidFill>
                <a:latin typeface="Arial" pitchFamily="34" charset="0"/>
                <a:ea typeface="ＭＳ Ｐゴシック" pitchFamily="34" charset="-128"/>
                <a:cs typeface="ＭＳ Ｐゴシック"/>
              </a:defRPr>
            </a:lvl4pPr>
            <a:lvl5pPr algn="l" rtl="0" eaLnBrk="0" fontAlgn="base" hangingPunct="0">
              <a:spcBef>
                <a:spcPct val="0"/>
              </a:spcBef>
              <a:spcAft>
                <a:spcPct val="0"/>
              </a:spcAft>
              <a:defRPr sz="2000">
                <a:solidFill>
                  <a:srgbClr val="E11B22"/>
                </a:solidFill>
                <a:latin typeface="Arial" pitchFamily="34" charset="0"/>
                <a:ea typeface="ＭＳ Ｐゴシック" pitchFamily="34" charset="-128"/>
                <a:cs typeface="ＭＳ Ｐゴシック"/>
              </a:defRPr>
            </a:lvl5pPr>
            <a:lvl6pPr marL="457200" algn="l" rtl="0" fontAlgn="base">
              <a:spcBef>
                <a:spcPct val="0"/>
              </a:spcBef>
              <a:spcAft>
                <a:spcPct val="0"/>
              </a:spcAft>
              <a:defRPr sz="2000">
                <a:solidFill>
                  <a:srgbClr val="E11B22"/>
                </a:solidFill>
                <a:latin typeface="Arial" pitchFamily="34" charset="0"/>
                <a:ea typeface="ＭＳ Ｐゴシック" pitchFamily="-112" charset="-128"/>
              </a:defRPr>
            </a:lvl6pPr>
            <a:lvl7pPr marL="914400" algn="l" rtl="0" fontAlgn="base">
              <a:spcBef>
                <a:spcPct val="0"/>
              </a:spcBef>
              <a:spcAft>
                <a:spcPct val="0"/>
              </a:spcAft>
              <a:defRPr sz="2000">
                <a:solidFill>
                  <a:srgbClr val="E11B22"/>
                </a:solidFill>
                <a:latin typeface="Arial" pitchFamily="34" charset="0"/>
                <a:ea typeface="ＭＳ Ｐゴシック" pitchFamily="-112" charset="-128"/>
              </a:defRPr>
            </a:lvl7pPr>
            <a:lvl8pPr marL="1371600" algn="l" rtl="0" fontAlgn="base">
              <a:spcBef>
                <a:spcPct val="0"/>
              </a:spcBef>
              <a:spcAft>
                <a:spcPct val="0"/>
              </a:spcAft>
              <a:defRPr sz="2000">
                <a:solidFill>
                  <a:srgbClr val="E11B22"/>
                </a:solidFill>
                <a:latin typeface="Arial" pitchFamily="34" charset="0"/>
                <a:ea typeface="ＭＳ Ｐゴシック" pitchFamily="-112" charset="-128"/>
              </a:defRPr>
            </a:lvl8pPr>
            <a:lvl9pPr marL="1828800" algn="l" rtl="0" fontAlgn="base">
              <a:spcBef>
                <a:spcPct val="0"/>
              </a:spcBef>
              <a:spcAft>
                <a:spcPct val="0"/>
              </a:spcAft>
              <a:defRPr sz="2000">
                <a:solidFill>
                  <a:srgbClr val="E11B22"/>
                </a:solidFill>
                <a:latin typeface="Arial" pitchFamily="34" charset="0"/>
                <a:ea typeface="ＭＳ Ｐゴシック" pitchFamily="-112" charset="-128"/>
              </a:defRPr>
            </a:lvl9pPr>
          </a:lstStyle>
          <a:p>
            <a:pPr algn="ctr" defTabSz="914400" eaLnBrk="1" hangingPunct="1"/>
            <a:r>
              <a:rPr lang="en-US" altLang="en-US" sz="3200" kern="0" dirty="0">
                <a:solidFill>
                  <a:srgbClr val="00338D"/>
                </a:solidFill>
              </a:rPr>
              <a:t>For more information on Medicare please visit retiree.aon.com</a:t>
            </a:r>
          </a:p>
          <a:p>
            <a:pPr algn="ctr" defTabSz="914400" eaLnBrk="1" hangingPunct="1"/>
            <a:r>
              <a:rPr lang="en-US" sz="3200">
                <a:hlinkClick r:id="rId2"/>
              </a:rPr>
              <a:t>https://retiree.aon.com/</a:t>
            </a:r>
            <a:endParaRPr lang="en-US" altLang="en-US" sz="3200" kern="0" dirty="0">
              <a:solidFill>
                <a:srgbClr val="00338D"/>
              </a:solidFill>
            </a:endParaRPr>
          </a:p>
        </p:txBody>
      </p:sp>
    </p:spTree>
    <p:extLst>
      <p:ext uri="{BB962C8B-B14F-4D97-AF65-F5344CB8AC3E}">
        <p14:creationId xmlns:p14="http://schemas.microsoft.com/office/powerpoint/2010/main" val="3861308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bwMode="auto">
          <a:xfrm>
            <a:off x="456401" y="4445145"/>
            <a:ext cx="7923212"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algn="l" rtl="0" eaLnBrk="0" fontAlgn="base" hangingPunct="0">
              <a:spcBef>
                <a:spcPct val="0"/>
              </a:spcBef>
              <a:spcAft>
                <a:spcPct val="0"/>
              </a:spcAft>
              <a:defRPr sz="2000">
                <a:solidFill>
                  <a:srgbClr val="E11B22"/>
                </a:solidFill>
                <a:latin typeface="+mj-lt"/>
                <a:ea typeface="+mj-ea"/>
                <a:cs typeface="ＭＳ Ｐゴシック"/>
              </a:defRPr>
            </a:lvl1pPr>
            <a:lvl2pPr algn="l" rtl="0" eaLnBrk="0" fontAlgn="base" hangingPunct="0">
              <a:spcBef>
                <a:spcPct val="0"/>
              </a:spcBef>
              <a:spcAft>
                <a:spcPct val="0"/>
              </a:spcAft>
              <a:defRPr sz="2000">
                <a:solidFill>
                  <a:srgbClr val="E11B22"/>
                </a:solidFill>
                <a:latin typeface="Arial" pitchFamily="34" charset="0"/>
                <a:ea typeface="ＭＳ Ｐゴシック" pitchFamily="-112" charset="-128"/>
                <a:cs typeface="ＭＳ Ｐゴシック"/>
              </a:defRPr>
            </a:lvl2pPr>
            <a:lvl3pPr algn="l" rtl="0" eaLnBrk="0" fontAlgn="base" hangingPunct="0">
              <a:spcBef>
                <a:spcPct val="0"/>
              </a:spcBef>
              <a:spcAft>
                <a:spcPct val="0"/>
              </a:spcAft>
              <a:defRPr sz="2000">
                <a:solidFill>
                  <a:srgbClr val="E11B22"/>
                </a:solidFill>
                <a:latin typeface="Arial" pitchFamily="34" charset="0"/>
                <a:ea typeface="ＭＳ Ｐゴシック" pitchFamily="-112" charset="-128"/>
                <a:cs typeface="ＭＳ Ｐゴシック"/>
              </a:defRPr>
            </a:lvl3pPr>
            <a:lvl4pPr algn="l" rtl="0" eaLnBrk="0" fontAlgn="base" hangingPunct="0">
              <a:spcBef>
                <a:spcPct val="0"/>
              </a:spcBef>
              <a:spcAft>
                <a:spcPct val="0"/>
              </a:spcAft>
              <a:defRPr sz="2000">
                <a:solidFill>
                  <a:srgbClr val="E11B22"/>
                </a:solidFill>
                <a:latin typeface="Arial" pitchFamily="34" charset="0"/>
                <a:ea typeface="ＭＳ Ｐゴシック" pitchFamily="-112" charset="-128"/>
                <a:cs typeface="ＭＳ Ｐゴシック"/>
              </a:defRPr>
            </a:lvl4pPr>
            <a:lvl5pPr algn="l" rtl="0" eaLnBrk="0" fontAlgn="base" hangingPunct="0">
              <a:spcBef>
                <a:spcPct val="0"/>
              </a:spcBef>
              <a:spcAft>
                <a:spcPct val="0"/>
              </a:spcAft>
              <a:defRPr sz="2000">
                <a:solidFill>
                  <a:srgbClr val="E11B22"/>
                </a:solidFill>
                <a:latin typeface="Arial" pitchFamily="34" charset="0"/>
                <a:ea typeface="ＭＳ Ｐゴシック" pitchFamily="-112" charset="-128"/>
                <a:cs typeface="ＭＳ Ｐゴシック"/>
              </a:defRPr>
            </a:lvl5pPr>
            <a:lvl6pPr marL="457200" algn="l" rtl="0" fontAlgn="base">
              <a:spcBef>
                <a:spcPct val="0"/>
              </a:spcBef>
              <a:spcAft>
                <a:spcPct val="0"/>
              </a:spcAft>
              <a:defRPr sz="2000">
                <a:solidFill>
                  <a:srgbClr val="E11B22"/>
                </a:solidFill>
                <a:latin typeface="Arial" pitchFamily="34" charset="0"/>
                <a:ea typeface="ＭＳ Ｐゴシック" pitchFamily="-112" charset="-128"/>
              </a:defRPr>
            </a:lvl6pPr>
            <a:lvl7pPr marL="914400" algn="l" rtl="0" fontAlgn="base">
              <a:spcBef>
                <a:spcPct val="0"/>
              </a:spcBef>
              <a:spcAft>
                <a:spcPct val="0"/>
              </a:spcAft>
              <a:defRPr sz="2000">
                <a:solidFill>
                  <a:srgbClr val="E11B22"/>
                </a:solidFill>
                <a:latin typeface="Arial" pitchFamily="34" charset="0"/>
                <a:ea typeface="ＭＳ Ｐゴシック" pitchFamily="-112" charset="-128"/>
              </a:defRPr>
            </a:lvl7pPr>
            <a:lvl8pPr marL="1371600" algn="l" rtl="0" fontAlgn="base">
              <a:spcBef>
                <a:spcPct val="0"/>
              </a:spcBef>
              <a:spcAft>
                <a:spcPct val="0"/>
              </a:spcAft>
              <a:defRPr sz="2000">
                <a:solidFill>
                  <a:srgbClr val="E11B22"/>
                </a:solidFill>
                <a:latin typeface="Arial" pitchFamily="34" charset="0"/>
                <a:ea typeface="ＭＳ Ｐゴシック" pitchFamily="-112" charset="-128"/>
              </a:defRPr>
            </a:lvl8pPr>
            <a:lvl9pPr marL="1828800" algn="l" rtl="0" fontAlgn="base">
              <a:spcBef>
                <a:spcPct val="0"/>
              </a:spcBef>
              <a:spcAft>
                <a:spcPct val="0"/>
              </a:spcAft>
              <a:defRPr sz="2000">
                <a:solidFill>
                  <a:srgbClr val="E11B22"/>
                </a:solidFill>
                <a:latin typeface="Arial" pitchFamily="34" charset="0"/>
                <a:ea typeface="ＭＳ Ｐゴシック" pitchFamily="-112"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Arial" panose="020B0604020202020204" pitchFamily="34" charset="0"/>
              </a:rPr>
              <a:t>2019 Medicare Program Overview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a:ea typeface="ＭＳ Ｐゴシック"/>
              <a:cs typeface="Arial" panose="020B0604020202020204" pitchFamily="34" charset="0"/>
            </a:endParaRPr>
          </a:p>
        </p:txBody>
      </p:sp>
      <p:sp>
        <p:nvSpPr>
          <p:cNvPr id="8" name="Rectangle 7"/>
          <p:cNvSpPr txBox="1">
            <a:spLocks noChangeArrowheads="1"/>
          </p:cNvSpPr>
          <p:nvPr/>
        </p:nvSpPr>
        <p:spPr bwMode="auto">
          <a:xfrm>
            <a:off x="456400" y="4876945"/>
            <a:ext cx="7923213"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oAutofit/>
          </a:bodyPr>
          <a:lstStyle>
            <a:lvl1pPr marL="228600" indent="-228600" algn="l" rtl="0" eaLnBrk="0" fontAlgn="base" hangingPunct="0">
              <a:spcBef>
                <a:spcPct val="20000"/>
              </a:spcBef>
              <a:spcAft>
                <a:spcPct val="20000"/>
              </a:spcAft>
              <a:buClr>
                <a:schemeClr val="tx1"/>
              </a:buClr>
              <a:buFont typeface="Wingdings" pitchFamily="2" charset="2"/>
              <a:buChar char="§"/>
              <a:defRPr sz="1400">
                <a:solidFill>
                  <a:schemeClr val="tx1"/>
                </a:solidFill>
                <a:latin typeface="+mn-lt"/>
                <a:ea typeface="+mn-ea"/>
                <a:cs typeface="ＭＳ Ｐゴシック"/>
              </a:defRPr>
            </a:lvl1pPr>
            <a:lvl2pPr marL="571500" indent="-228600" algn="l" rtl="0" eaLnBrk="0" fontAlgn="base" hangingPunct="0">
              <a:spcBef>
                <a:spcPct val="20000"/>
              </a:spcBef>
              <a:spcAft>
                <a:spcPct val="20000"/>
              </a:spcAft>
              <a:buClr>
                <a:schemeClr val="tx1"/>
              </a:buClr>
              <a:buChar char="–"/>
              <a:defRPr sz="1400">
                <a:solidFill>
                  <a:schemeClr val="tx1"/>
                </a:solidFill>
                <a:latin typeface="+mn-lt"/>
                <a:ea typeface="+mn-ea"/>
                <a:cs typeface="ＭＳ Ｐゴシック"/>
              </a:defRPr>
            </a:lvl2pPr>
            <a:lvl3pPr marL="914400" indent="-228600" algn="l" rtl="0" eaLnBrk="0" fontAlgn="base" hangingPunct="0">
              <a:spcBef>
                <a:spcPct val="20000"/>
              </a:spcBef>
              <a:spcAft>
                <a:spcPct val="20000"/>
              </a:spcAft>
              <a:buClr>
                <a:schemeClr val="tx1"/>
              </a:buClr>
              <a:buChar char="•"/>
              <a:defRPr sz="1400">
                <a:solidFill>
                  <a:schemeClr val="tx1"/>
                </a:solidFill>
                <a:latin typeface="+mn-lt"/>
                <a:ea typeface="+mn-ea"/>
                <a:cs typeface="ＭＳ Ｐゴシック"/>
              </a:defRPr>
            </a:lvl3pPr>
            <a:lvl4pPr marL="1254125" indent="-225425" algn="l" rtl="0" eaLnBrk="0" fontAlgn="base" hangingPunct="0">
              <a:spcBef>
                <a:spcPct val="20000"/>
              </a:spcBef>
              <a:spcAft>
                <a:spcPct val="20000"/>
              </a:spcAft>
              <a:buClr>
                <a:schemeClr val="tx1"/>
              </a:buClr>
              <a:buFont typeface="Wingdings" pitchFamily="2" charset="2"/>
              <a:buChar char="s"/>
              <a:defRPr sz="1400">
                <a:solidFill>
                  <a:schemeClr val="tx1"/>
                </a:solidFill>
                <a:latin typeface="+mn-lt"/>
                <a:ea typeface="+mn-ea"/>
                <a:cs typeface="ＭＳ Ｐゴシック"/>
              </a:defRPr>
            </a:lvl4pPr>
            <a:lvl5pPr marL="1600200" indent="-231775" algn="l" rtl="0" eaLnBrk="0" fontAlgn="base" hangingPunct="0">
              <a:spcBef>
                <a:spcPct val="20000"/>
              </a:spcBef>
              <a:spcAft>
                <a:spcPct val="20000"/>
              </a:spcAft>
              <a:buClr>
                <a:schemeClr val="tx1"/>
              </a:buClr>
              <a:buFont typeface="Arial" pitchFamily="34" charset="0"/>
              <a:buChar char="-"/>
              <a:defRPr sz="1400">
                <a:solidFill>
                  <a:schemeClr val="tx1"/>
                </a:solidFill>
                <a:latin typeface="+mn-lt"/>
                <a:ea typeface="+mn-ea"/>
                <a:cs typeface="ＭＳ Ｐゴシック"/>
              </a:defRPr>
            </a:lvl5pPr>
            <a:lvl6pPr marL="2057400" indent="-231775" algn="l" rtl="0" fontAlgn="base">
              <a:spcBef>
                <a:spcPct val="20000"/>
              </a:spcBef>
              <a:spcAft>
                <a:spcPct val="20000"/>
              </a:spcAft>
              <a:buClr>
                <a:schemeClr val="tx1"/>
              </a:buClr>
              <a:buFont typeface="Arial" pitchFamily="34" charset="0"/>
              <a:buChar char="-"/>
              <a:defRPr sz="1400">
                <a:solidFill>
                  <a:schemeClr val="tx1"/>
                </a:solidFill>
                <a:latin typeface="+mn-lt"/>
                <a:ea typeface="+mn-ea"/>
              </a:defRPr>
            </a:lvl6pPr>
            <a:lvl7pPr marL="2514600" indent="-231775" algn="l" rtl="0" fontAlgn="base">
              <a:spcBef>
                <a:spcPct val="20000"/>
              </a:spcBef>
              <a:spcAft>
                <a:spcPct val="20000"/>
              </a:spcAft>
              <a:buClr>
                <a:schemeClr val="tx1"/>
              </a:buClr>
              <a:buFont typeface="Arial" pitchFamily="34" charset="0"/>
              <a:buChar char="-"/>
              <a:defRPr sz="1400">
                <a:solidFill>
                  <a:schemeClr val="tx1"/>
                </a:solidFill>
                <a:latin typeface="+mn-lt"/>
                <a:ea typeface="+mn-ea"/>
              </a:defRPr>
            </a:lvl7pPr>
            <a:lvl8pPr marL="2971800" indent="-231775" algn="l" rtl="0" fontAlgn="base">
              <a:spcBef>
                <a:spcPct val="20000"/>
              </a:spcBef>
              <a:spcAft>
                <a:spcPct val="20000"/>
              </a:spcAft>
              <a:buClr>
                <a:schemeClr val="tx1"/>
              </a:buClr>
              <a:buFont typeface="Arial" pitchFamily="34" charset="0"/>
              <a:buChar char="-"/>
              <a:defRPr sz="1400">
                <a:solidFill>
                  <a:schemeClr val="tx1"/>
                </a:solidFill>
                <a:latin typeface="+mn-lt"/>
                <a:ea typeface="+mn-ea"/>
              </a:defRPr>
            </a:lvl8pPr>
            <a:lvl9pPr marL="3429000" indent="-231775" algn="l" rtl="0" fontAlgn="base">
              <a:spcBef>
                <a:spcPct val="20000"/>
              </a:spcBef>
              <a:spcAft>
                <a:spcPct val="20000"/>
              </a:spcAft>
              <a:buClr>
                <a:schemeClr val="tx1"/>
              </a:buClr>
              <a:buFont typeface="Arial" pitchFamily="34" charset="0"/>
              <a:buChar char="-"/>
              <a:defRPr sz="14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5000"/>
              </a:spcAft>
              <a:buClr>
                <a:srgbClr val="000000"/>
              </a:buClr>
              <a:buSzTx/>
              <a:buFont typeface="Wingdings" pitchFamily="2" charset="2"/>
              <a:buNone/>
              <a:tabLst/>
              <a:defRPr/>
            </a:pPr>
            <a:endParaRPr kumimoji="0" lang="en-US" altLang="en-US" sz="2400" b="1" i="0" u="none" strike="noStrike" kern="0" cap="none" spc="0" normalizeH="0" baseline="0" noProof="0" dirty="0">
              <a:ln>
                <a:noFill/>
              </a:ln>
              <a:solidFill>
                <a:srgbClr val="000000"/>
              </a:solidFill>
              <a:effectLst/>
              <a:uLnTx/>
              <a:uFillTx/>
              <a:latin typeface="Arial"/>
              <a:ea typeface="ＭＳ Ｐゴシック"/>
              <a:cs typeface="Arial" panose="020B0604020202020204" pitchFamily="34" charset="0"/>
            </a:endParaRPr>
          </a:p>
          <a:p>
            <a:pPr marL="0" marR="0" lvl="0" indent="0" algn="l" defTabSz="914400" rtl="0" eaLnBrk="1" fontAlgn="base" latinLnBrk="0" hangingPunct="1">
              <a:lnSpc>
                <a:spcPct val="100000"/>
              </a:lnSpc>
              <a:spcBef>
                <a:spcPct val="20000"/>
              </a:spcBef>
              <a:spcAft>
                <a:spcPct val="5000"/>
              </a:spcAft>
              <a:buClr>
                <a:srgbClr val="000000"/>
              </a:buClr>
              <a:buSzTx/>
              <a:buFont typeface="Wingdings" pitchFamily="2" charset="2"/>
              <a:buNone/>
              <a:tabLst/>
              <a:defRPr/>
            </a:pP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Arial" panose="020B0604020202020204" pitchFamily="34" charset="0"/>
              </a:rPr>
              <a:t>July </a:t>
            </a:r>
            <a:r>
              <a:rPr lang="en-US" altLang="en-US" sz="2400" kern="0">
                <a:solidFill>
                  <a:srgbClr val="000000"/>
                </a:solidFill>
                <a:latin typeface="Arial"/>
                <a:ea typeface="ＭＳ Ｐゴシック"/>
                <a:cs typeface="Arial" panose="020B0604020202020204" pitchFamily="34" charset="0"/>
              </a:rPr>
              <a:t>31</a:t>
            </a:r>
            <a:r>
              <a:rPr kumimoji="0" lang="en-US" altLang="en-US" sz="2400" b="0" i="0" u="none" strike="noStrike" kern="0" cap="none" spc="0" normalizeH="0" baseline="0" noProof="0">
                <a:ln>
                  <a:noFill/>
                </a:ln>
                <a:solidFill>
                  <a:srgbClr val="000000"/>
                </a:solidFill>
                <a:effectLst/>
                <a:uLnTx/>
                <a:uFillTx/>
                <a:latin typeface="Arial"/>
                <a:ea typeface="ＭＳ Ｐゴシック"/>
                <a:cs typeface="Arial" panose="020B0604020202020204" pitchFamily="34" charset="0"/>
              </a:rPr>
              <a:t>, </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Arial" panose="020B0604020202020204" pitchFamily="34" charset="0"/>
              </a:rPr>
              <a:t>2019   </a:t>
            </a:r>
          </a:p>
        </p:txBody>
      </p:sp>
    </p:spTree>
    <p:extLst>
      <p:ext uri="{BB962C8B-B14F-4D97-AF65-F5344CB8AC3E}">
        <p14:creationId xmlns:p14="http://schemas.microsoft.com/office/powerpoint/2010/main" val="150754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33F013-404B-4035-9219-8B78AAF9F291}"/>
              </a:ext>
            </a:extLst>
          </p:cNvPr>
          <p:cNvSpPr>
            <a:spLocks noGrp="1"/>
          </p:cNvSpPr>
          <p:nvPr>
            <p:ph type="title"/>
          </p:nvPr>
        </p:nvSpPr>
        <p:spPr/>
        <p:txBody>
          <a:bodyPr/>
          <a:lstStyle/>
          <a:p>
            <a:r>
              <a:rPr lang="en-US" dirty="0">
                <a:solidFill>
                  <a:srgbClr val="00338D"/>
                </a:solidFill>
              </a:rPr>
              <a:t>Agenda</a:t>
            </a:r>
          </a:p>
        </p:txBody>
      </p:sp>
      <p:sp>
        <p:nvSpPr>
          <p:cNvPr id="3" name="Content Placeholder 2">
            <a:extLst>
              <a:ext uri="{FF2B5EF4-FFF2-40B4-BE49-F238E27FC236}">
                <a16:creationId xmlns:a16="http://schemas.microsoft.com/office/drawing/2014/main" xmlns="" id="{F00F18CE-4C5A-47EB-A20B-D41D17DBFB05}"/>
              </a:ext>
            </a:extLst>
          </p:cNvPr>
          <p:cNvSpPr>
            <a:spLocks noGrp="1"/>
          </p:cNvSpPr>
          <p:nvPr>
            <p:ph idx="1"/>
          </p:nvPr>
        </p:nvSpPr>
        <p:spPr/>
        <p:txBody>
          <a:bodyPr/>
          <a:lstStyle/>
          <a:p>
            <a:r>
              <a:rPr lang="en-US" dirty="0"/>
              <a:t>Medicare Program Overview</a:t>
            </a:r>
          </a:p>
          <a:p>
            <a:r>
              <a:rPr lang="en-US" dirty="0"/>
              <a:t>When to Enroll</a:t>
            </a:r>
          </a:p>
          <a:p>
            <a:r>
              <a:rPr lang="en-US" dirty="0"/>
              <a:t>Plan Options to Consider</a:t>
            </a:r>
          </a:p>
          <a:p>
            <a:r>
              <a:rPr lang="en-US" dirty="0"/>
              <a:t>Q&amp;A</a:t>
            </a:r>
          </a:p>
          <a:p>
            <a:pPr marL="0" indent="0">
              <a:buNone/>
            </a:pPr>
            <a:endParaRPr lang="en-US" dirty="0"/>
          </a:p>
        </p:txBody>
      </p:sp>
    </p:spTree>
    <p:extLst>
      <p:ext uri="{BB962C8B-B14F-4D97-AF65-F5344CB8AC3E}">
        <p14:creationId xmlns:p14="http://schemas.microsoft.com/office/powerpoint/2010/main" val="391020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altLang="en-US" dirty="0">
                <a:solidFill>
                  <a:srgbClr val="00338D"/>
                </a:solidFill>
              </a:rPr>
              <a:t>2019 Medicare Program Overview	</a:t>
            </a:r>
            <a:r>
              <a:rPr lang="en-US" altLang="en-US" dirty="0"/>
              <a:t> </a:t>
            </a:r>
          </a:p>
        </p:txBody>
      </p:sp>
      <p:sp>
        <p:nvSpPr>
          <p:cNvPr id="160771" name="Rectangle 3"/>
          <p:cNvSpPr>
            <a:spLocks noGrp="1" noChangeArrowheads="1"/>
          </p:cNvSpPr>
          <p:nvPr>
            <p:ph idx="1"/>
          </p:nvPr>
        </p:nvSpPr>
        <p:spPr/>
        <p:txBody>
          <a:bodyPr/>
          <a:lstStyle/>
          <a:p>
            <a:pPr eaLnBrk="1" hangingPunct="1">
              <a:buFont typeface="Wingdings" pitchFamily="2" charset="2"/>
              <a:buNone/>
            </a:pPr>
            <a:r>
              <a:rPr lang="en-US" altLang="en-US" b="1" dirty="0">
                <a:solidFill>
                  <a:schemeClr val="hlink"/>
                </a:solidFill>
              </a:rPr>
              <a:t>Background</a:t>
            </a:r>
          </a:p>
          <a:p>
            <a:pPr eaLnBrk="1" hangingPunct="1"/>
            <a:r>
              <a:rPr lang="en-US" altLang="en-US" dirty="0"/>
              <a:t>Medicare is a federally administered health insurance program for:</a:t>
            </a:r>
          </a:p>
          <a:p>
            <a:pPr lvl="1" eaLnBrk="1" hangingPunct="1"/>
            <a:r>
              <a:rPr lang="en-US" altLang="en-US" dirty="0"/>
              <a:t>Those age 65 or older,</a:t>
            </a:r>
          </a:p>
          <a:p>
            <a:pPr lvl="1" eaLnBrk="1" hangingPunct="1"/>
            <a:r>
              <a:rPr lang="en-US" altLang="en-US" dirty="0"/>
              <a:t>Those under age 65 with certain disabilities,</a:t>
            </a:r>
          </a:p>
          <a:p>
            <a:pPr lvl="1" eaLnBrk="1" hangingPunct="1"/>
            <a:r>
              <a:rPr lang="en-US" altLang="en-US" dirty="0"/>
              <a:t>Those of any age with End-Stage Renal Disease </a:t>
            </a:r>
          </a:p>
          <a:p>
            <a:pPr lvl="2" eaLnBrk="1" hangingPunct="1"/>
            <a:r>
              <a:rPr lang="en-US" altLang="en-US" dirty="0"/>
              <a:t>Permanent kidney failure requiring dialysis or kidney transplant</a:t>
            </a:r>
          </a:p>
          <a:p>
            <a:pPr eaLnBrk="1" hangingPunct="1"/>
            <a:r>
              <a:rPr lang="en-US" altLang="en-US" b="1" dirty="0">
                <a:solidFill>
                  <a:srgbClr val="00338D"/>
                </a:solidFill>
              </a:rPr>
              <a:t>Medicare Part A: Hospital Insurance</a:t>
            </a:r>
          </a:p>
          <a:p>
            <a:pPr lvl="1" eaLnBrk="1" hangingPunct="1"/>
            <a:r>
              <a:rPr lang="en-US" altLang="en-US" dirty="0"/>
              <a:t>Generally automatic enrollment</a:t>
            </a:r>
          </a:p>
          <a:p>
            <a:pPr lvl="1" eaLnBrk="1" hangingPunct="1"/>
            <a:r>
              <a:rPr lang="en-US" altLang="en-US" dirty="0"/>
              <a:t>Funded through a 1.45% payroll tax on employers and employees during working lifetime</a:t>
            </a:r>
          </a:p>
          <a:p>
            <a:pPr lvl="2" eaLnBrk="1" hangingPunct="1"/>
            <a:r>
              <a:rPr lang="en-US" altLang="en-US" dirty="0"/>
              <a:t>Intended to be fully self-sustaining</a:t>
            </a:r>
          </a:p>
          <a:p>
            <a:pPr lvl="2" eaLnBrk="1" hangingPunct="1"/>
            <a:r>
              <a:rPr lang="en-US" altLang="en-US" dirty="0"/>
              <a:t>Supported by the Medicare Hospital Insurance Trust Fund (HI)</a:t>
            </a:r>
          </a:p>
          <a:p>
            <a:pPr lvl="1" eaLnBrk="1" hangingPunct="1"/>
            <a:r>
              <a:rPr lang="en-US" altLang="en-US" dirty="0"/>
              <a:t>Effective 1/1/2013, PPACA introduced a surtax of 0.9% on wages and 3.8% on unearned income for those individuals/joint filers with $200,000/$250,000 in AGI</a:t>
            </a:r>
          </a:p>
          <a:p>
            <a:pPr eaLnBrk="1" hangingPunct="1"/>
            <a:r>
              <a:rPr lang="en-US" altLang="en-US" b="1" dirty="0">
                <a:solidFill>
                  <a:srgbClr val="00338D"/>
                </a:solidFill>
              </a:rPr>
              <a:t>Medicare Part B: Medical Insurance</a:t>
            </a:r>
          </a:p>
          <a:p>
            <a:pPr lvl="1" eaLnBrk="1" hangingPunct="1"/>
            <a:r>
              <a:rPr lang="en-US" altLang="en-US" dirty="0"/>
              <a:t>Voluntary enrollment and requires a Part B premium</a:t>
            </a:r>
          </a:p>
          <a:p>
            <a:pPr lvl="1" eaLnBrk="1" hangingPunct="1"/>
            <a:r>
              <a:rPr lang="en-US" altLang="en-US" dirty="0"/>
              <a:t>Premium set to cover 25% of program costs; 75% funded through general tax revenue</a:t>
            </a:r>
          </a:p>
          <a:p>
            <a:pPr algn="ctr" eaLnBrk="1" hangingPunct="1">
              <a:buFont typeface="Wingdings" pitchFamily="2" charset="2"/>
              <a:buNone/>
            </a:pPr>
            <a:endParaRPr lang="en-US" altLang="en-US" sz="800" b="1" dirty="0"/>
          </a:p>
          <a:p>
            <a:pPr algn="ctr" eaLnBrk="1" hangingPunct="1">
              <a:buFont typeface="Wingdings" pitchFamily="2" charset="2"/>
              <a:buNone/>
            </a:pPr>
            <a:r>
              <a:rPr lang="en-US" altLang="en-US" sz="1200" b="1" dirty="0"/>
              <a:t>Medicare Parts A &amp; B together are called “Original Medicare” or “Traditional Medicare”;</a:t>
            </a:r>
            <a:br>
              <a:rPr lang="en-US" altLang="en-US" sz="1200" b="1" dirty="0"/>
            </a:br>
            <a:r>
              <a:rPr lang="en-US" altLang="en-US" sz="1200" b="1" dirty="0"/>
              <a:t>Covers approximately 85% of eligible charges</a:t>
            </a:r>
          </a:p>
        </p:txBody>
      </p:sp>
      <p:sp>
        <p:nvSpPr>
          <p:cNvPr id="160772" name="Line 4"/>
          <p:cNvSpPr>
            <a:spLocks noChangeShapeType="1"/>
          </p:cNvSpPr>
          <p:nvPr/>
        </p:nvSpPr>
        <p:spPr bwMode="auto">
          <a:xfrm>
            <a:off x="446088" y="5907088"/>
            <a:ext cx="8286750" cy="0"/>
          </a:xfrm>
          <a:prstGeom prst="line">
            <a:avLst/>
          </a:prstGeom>
          <a:noFill/>
          <a:ln w="9525">
            <a:solidFill>
              <a:srgbClr val="C9CAC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92494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tLang="en-US" dirty="0">
                <a:solidFill>
                  <a:srgbClr val="00338D"/>
                </a:solidFill>
              </a:rPr>
              <a:t>2019 Medicare Program Overview	</a:t>
            </a:r>
            <a:r>
              <a:rPr lang="en-US" altLang="en-US" dirty="0"/>
              <a:t> </a:t>
            </a:r>
          </a:p>
        </p:txBody>
      </p:sp>
      <p:sp>
        <p:nvSpPr>
          <p:cNvPr id="161795" name="Rectangle 3"/>
          <p:cNvSpPr>
            <a:spLocks noGrp="1" noChangeArrowheads="1"/>
          </p:cNvSpPr>
          <p:nvPr>
            <p:ph idx="1"/>
          </p:nvPr>
        </p:nvSpPr>
        <p:spPr/>
        <p:txBody>
          <a:bodyPr/>
          <a:lstStyle/>
          <a:p>
            <a:pPr eaLnBrk="1" hangingPunct="1">
              <a:buFont typeface="Wingdings" pitchFamily="2" charset="2"/>
              <a:buNone/>
            </a:pPr>
            <a:r>
              <a:rPr lang="en-US" altLang="en-US" b="1" dirty="0">
                <a:solidFill>
                  <a:schemeClr val="hlink"/>
                </a:solidFill>
              </a:rPr>
              <a:t>Background</a:t>
            </a:r>
          </a:p>
          <a:p>
            <a:pPr eaLnBrk="1" hangingPunct="1"/>
            <a:r>
              <a:rPr lang="en-US" altLang="en-US" b="1" dirty="0">
                <a:solidFill>
                  <a:srgbClr val="00338D"/>
                </a:solidFill>
              </a:rPr>
              <a:t>Medicare Part C: Medicare Advantage Program (alternative to “Traditional Medicare”)</a:t>
            </a:r>
          </a:p>
          <a:p>
            <a:pPr lvl="1" eaLnBrk="1" hangingPunct="1"/>
            <a:r>
              <a:rPr lang="en-US" altLang="en-US" dirty="0"/>
              <a:t>Administered by Medicare-approved private insurance companies</a:t>
            </a:r>
          </a:p>
          <a:p>
            <a:pPr lvl="1" eaLnBrk="1" hangingPunct="1"/>
            <a:r>
              <a:rPr lang="en-US" altLang="en-US" dirty="0"/>
              <a:t>Provide at least Medicare Parts A and B benefits, and typically more (Part D, other benefits)</a:t>
            </a:r>
          </a:p>
          <a:p>
            <a:pPr lvl="1" eaLnBrk="1" hangingPunct="1"/>
            <a:r>
              <a:rPr lang="en-US" altLang="en-US" dirty="0"/>
              <a:t>Voluntary enrollment, requires a Part B premium, may require an additional premium</a:t>
            </a:r>
          </a:p>
          <a:p>
            <a:pPr lvl="1" eaLnBrk="1" hangingPunct="1"/>
            <a:r>
              <a:rPr lang="en-US" altLang="en-US" dirty="0"/>
              <a:t>Medicare subsidizes the private plans directly through an annual bid process to support Medicare A and B benefits </a:t>
            </a:r>
          </a:p>
          <a:p>
            <a:pPr lvl="1" eaLnBrk="1" hangingPunct="1"/>
            <a:r>
              <a:rPr lang="en-US" altLang="en-US" dirty="0"/>
              <a:t>Variety of plan types available</a:t>
            </a:r>
          </a:p>
          <a:p>
            <a:pPr lvl="2" eaLnBrk="1" hangingPunct="1"/>
            <a:r>
              <a:rPr lang="en-US" altLang="en-US" dirty="0"/>
              <a:t>HMO, POS, PPO, PFFS, Special Needs Plans, MSAs </a:t>
            </a:r>
          </a:p>
          <a:p>
            <a:pPr eaLnBrk="1" hangingPunct="1"/>
            <a:r>
              <a:rPr lang="en-US" altLang="en-US" b="1" dirty="0">
                <a:solidFill>
                  <a:srgbClr val="00338D"/>
                </a:solidFill>
              </a:rPr>
              <a:t>Medicare Part D: Prescription Drug Coverage</a:t>
            </a:r>
          </a:p>
          <a:p>
            <a:pPr lvl="1" eaLnBrk="1" hangingPunct="1"/>
            <a:r>
              <a:rPr lang="en-US" altLang="en-US" dirty="0"/>
              <a:t>Administered by Medicare-approved private insurance companies</a:t>
            </a:r>
          </a:p>
          <a:p>
            <a:pPr lvl="1" eaLnBrk="1" hangingPunct="1"/>
            <a:r>
              <a:rPr lang="en-US" altLang="en-US" dirty="0"/>
              <a:t>Provide at least Medicare Part D benefits, with some plans providing additional Rx benefits</a:t>
            </a:r>
          </a:p>
          <a:p>
            <a:pPr lvl="1" eaLnBrk="1" hangingPunct="1"/>
            <a:r>
              <a:rPr lang="en-US" altLang="en-US" dirty="0"/>
              <a:t>Voluntary enrollment, requires a Part D premium, may require an additional premium</a:t>
            </a:r>
          </a:p>
          <a:p>
            <a:pPr lvl="1" eaLnBrk="1" hangingPunct="1"/>
            <a:r>
              <a:rPr lang="en-US" altLang="en-US" dirty="0"/>
              <a:t>Premium targeted to cover 25.5% of program costs; 74.5% funded through general tax revenue</a:t>
            </a:r>
          </a:p>
          <a:p>
            <a:pPr lvl="1" eaLnBrk="1" hangingPunct="1"/>
            <a:r>
              <a:rPr lang="en-US" altLang="en-US" dirty="0"/>
              <a:t>Medicare subsidizes the private plans directly through an annual bid process to support Medicare D benefits </a:t>
            </a:r>
          </a:p>
        </p:txBody>
      </p:sp>
    </p:spTree>
    <p:extLst>
      <p:ext uri="{BB962C8B-B14F-4D97-AF65-F5344CB8AC3E}">
        <p14:creationId xmlns:p14="http://schemas.microsoft.com/office/powerpoint/2010/main" val="259977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altLang="en-US" dirty="0">
                <a:solidFill>
                  <a:srgbClr val="00338D"/>
                </a:solidFill>
              </a:rPr>
              <a:t>2019 Medicare Program Overview</a:t>
            </a:r>
          </a:p>
        </p:txBody>
      </p:sp>
      <p:sp>
        <p:nvSpPr>
          <p:cNvPr id="165891" name="Rectangle 3"/>
          <p:cNvSpPr>
            <a:spLocks noGrp="1" noChangeArrowheads="1"/>
          </p:cNvSpPr>
          <p:nvPr>
            <p:ph idx="1"/>
          </p:nvPr>
        </p:nvSpPr>
        <p:spPr/>
        <p:txBody>
          <a:bodyPr/>
          <a:lstStyle/>
          <a:p>
            <a:pPr eaLnBrk="1" hangingPunct="1">
              <a:buFont typeface="Wingdings" pitchFamily="2" charset="2"/>
              <a:buNone/>
            </a:pPr>
            <a:r>
              <a:rPr lang="en-US" altLang="en-US" b="1">
                <a:solidFill>
                  <a:schemeClr val="hlink"/>
                </a:solidFill>
              </a:rPr>
              <a:t>Services Not Covered By Medicare Parts A and B</a:t>
            </a:r>
          </a:p>
          <a:p>
            <a:pPr eaLnBrk="1" hangingPunct="1"/>
            <a:r>
              <a:rPr lang="en-US" altLang="en-US"/>
              <a:t>Acupuncture</a:t>
            </a:r>
          </a:p>
          <a:p>
            <a:pPr eaLnBrk="1" hangingPunct="1"/>
            <a:r>
              <a:rPr lang="en-US" altLang="en-US"/>
              <a:t>Dental care and dentures</a:t>
            </a:r>
          </a:p>
          <a:p>
            <a:pPr eaLnBrk="1" hangingPunct="1"/>
            <a:r>
              <a:rPr lang="en-US" altLang="en-US"/>
              <a:t>Cosmetic surgery</a:t>
            </a:r>
          </a:p>
          <a:p>
            <a:pPr eaLnBrk="1" hangingPunct="1"/>
            <a:r>
              <a:rPr lang="en-US" altLang="en-US"/>
              <a:t>Custodial care</a:t>
            </a:r>
          </a:p>
          <a:p>
            <a:pPr eaLnBrk="1" hangingPunct="1"/>
            <a:r>
              <a:rPr lang="en-US" altLang="en-US"/>
              <a:t>Eye refractions</a:t>
            </a:r>
          </a:p>
          <a:p>
            <a:pPr eaLnBrk="1" hangingPunct="1"/>
            <a:r>
              <a:rPr lang="en-US" altLang="en-US"/>
              <a:t>Health care while traveling outside of the U.S.</a:t>
            </a:r>
          </a:p>
          <a:p>
            <a:pPr eaLnBrk="1" hangingPunct="1"/>
            <a:r>
              <a:rPr lang="en-US" altLang="en-US"/>
              <a:t>Hearing aids and hearing exams for the purpose of fitting a hearing aid</a:t>
            </a:r>
          </a:p>
          <a:p>
            <a:pPr eaLnBrk="1" hangingPunct="1"/>
            <a:r>
              <a:rPr lang="en-US" altLang="en-US"/>
              <a:t>Some diabetic supplies</a:t>
            </a:r>
          </a:p>
          <a:p>
            <a:pPr eaLnBrk="1" hangingPunct="1"/>
            <a:r>
              <a:rPr lang="en-US" altLang="en-US"/>
              <a:t>Hearing tests</a:t>
            </a:r>
          </a:p>
          <a:p>
            <a:pPr eaLnBrk="1" hangingPunct="1"/>
            <a:r>
              <a:rPr lang="en-US" altLang="en-US"/>
              <a:t>Long-term care (such as a nursing home)</a:t>
            </a:r>
          </a:p>
          <a:p>
            <a:pPr eaLnBrk="1" hangingPunct="1"/>
            <a:r>
              <a:rPr lang="en-US" altLang="en-US"/>
              <a:t>Orthopedic shoes</a:t>
            </a:r>
          </a:p>
          <a:p>
            <a:pPr eaLnBrk="1" hangingPunct="1"/>
            <a:r>
              <a:rPr lang="en-US" altLang="en-US"/>
              <a:t>Prescription drugs</a:t>
            </a:r>
          </a:p>
          <a:p>
            <a:pPr eaLnBrk="1" hangingPunct="1"/>
            <a:r>
              <a:rPr lang="en-US" altLang="en-US"/>
              <a:t>Routine foot care (corns, calluses)</a:t>
            </a:r>
          </a:p>
          <a:p>
            <a:pPr eaLnBrk="1" hangingPunct="1"/>
            <a:endParaRPr lang="en-US" altLang="en-US"/>
          </a:p>
        </p:txBody>
      </p:sp>
      <p:sp>
        <p:nvSpPr>
          <p:cNvPr id="165892" name="Rectangle 4"/>
          <p:cNvSpPr>
            <a:spLocks noGrp="1" noChangeArrowheads="1"/>
          </p:cNvSpPr>
          <p:nvPr>
            <p:ph type="body" sz="half" idx="4294967295"/>
          </p:nvPr>
        </p:nvSpPr>
        <p:spPr>
          <a:xfrm>
            <a:off x="5105400" y="1144588"/>
            <a:ext cx="4038600" cy="4951412"/>
          </a:xfrm>
        </p:spPr>
        <p:txBody>
          <a:bodyPr/>
          <a:lstStyle/>
          <a:p>
            <a:pPr eaLnBrk="1" hangingPunct="1"/>
            <a:endParaRPr lang="en-US" altLang="en-US" sz="1200"/>
          </a:p>
          <a:p>
            <a:pPr eaLnBrk="1" hangingPunct="1"/>
            <a:endParaRPr lang="en-US" altLang="en-US" sz="1200"/>
          </a:p>
          <a:p>
            <a:pPr eaLnBrk="1" hangingPunct="1"/>
            <a:endParaRPr lang="en-US" altLang="en-US" sz="1200"/>
          </a:p>
          <a:p>
            <a:pPr eaLnBrk="1" hangingPunct="1"/>
            <a:endParaRPr lang="en-US" altLang="en-US" sz="1200"/>
          </a:p>
          <a:p>
            <a:pPr eaLnBrk="1" hangingPunct="1"/>
            <a:endParaRPr lang="en-US" altLang="en-US" sz="1200"/>
          </a:p>
          <a:p>
            <a:pPr eaLnBrk="1" hangingPunct="1"/>
            <a:endParaRPr lang="en-US" altLang="en-US" sz="1200"/>
          </a:p>
        </p:txBody>
      </p:sp>
      <p:sp>
        <p:nvSpPr>
          <p:cNvPr id="165893" name="Rectangle 4"/>
          <p:cNvSpPr>
            <a:spLocks noChangeArrowheads="1"/>
          </p:cNvSpPr>
          <p:nvPr/>
        </p:nvSpPr>
        <p:spPr bwMode="auto">
          <a:xfrm>
            <a:off x="228600" y="228600"/>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sz="3000">
              <a:solidFill>
                <a:srgbClr val="E11B22"/>
              </a:solidFill>
            </a:endParaRPr>
          </a:p>
        </p:txBody>
      </p:sp>
    </p:spTree>
    <p:extLst>
      <p:ext uri="{BB962C8B-B14F-4D97-AF65-F5344CB8AC3E}">
        <p14:creationId xmlns:p14="http://schemas.microsoft.com/office/powerpoint/2010/main" val="4915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1828800" cy="6858000"/>
          </a:xfrm>
          <a:custGeom>
            <a:avLst/>
            <a:gdLst/>
            <a:ahLst/>
            <a:cxnLst/>
            <a:rect l="l" t="t" r="r" b="b"/>
            <a:pathLst>
              <a:path w="1828800" h="6858000">
                <a:moveTo>
                  <a:pt x="0" y="0"/>
                </a:moveTo>
                <a:lnTo>
                  <a:pt x="1828800" y="0"/>
                </a:lnTo>
                <a:lnTo>
                  <a:pt x="1828800" y="6857974"/>
                </a:lnTo>
                <a:lnTo>
                  <a:pt x="0" y="6857974"/>
                </a:lnTo>
                <a:lnTo>
                  <a:pt x="0" y="0"/>
                </a:lnTo>
                <a:close/>
              </a:path>
            </a:pathLst>
          </a:custGeom>
          <a:solidFill>
            <a:srgbClr val="004270"/>
          </a:solidFill>
        </p:spPr>
        <p:txBody>
          <a:bodyPr wrap="square" lIns="0" tIns="0" rIns="0" bIns="0" rtlCol="0"/>
          <a:lstStyle/>
          <a:p>
            <a:endParaRPr dirty="0"/>
          </a:p>
        </p:txBody>
      </p:sp>
      <p:sp>
        <p:nvSpPr>
          <p:cNvPr id="6" name="object 6"/>
          <p:cNvSpPr/>
          <p:nvPr/>
        </p:nvSpPr>
        <p:spPr>
          <a:xfrm>
            <a:off x="1828800" y="38"/>
            <a:ext cx="7315200" cy="685794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28800" y="38"/>
            <a:ext cx="7315200" cy="6858000"/>
          </a:xfrm>
          <a:custGeom>
            <a:avLst/>
            <a:gdLst/>
            <a:ahLst/>
            <a:cxnLst/>
            <a:rect l="l" t="t" r="r" b="b"/>
            <a:pathLst>
              <a:path w="7315200" h="6858000">
                <a:moveTo>
                  <a:pt x="0" y="0"/>
                </a:moveTo>
                <a:lnTo>
                  <a:pt x="7315200" y="0"/>
                </a:lnTo>
                <a:lnTo>
                  <a:pt x="7315200" y="6857974"/>
                </a:lnTo>
                <a:lnTo>
                  <a:pt x="0" y="6857974"/>
                </a:lnTo>
                <a:lnTo>
                  <a:pt x="0" y="0"/>
                </a:lnTo>
                <a:close/>
              </a:path>
            </a:pathLst>
          </a:custGeom>
          <a:solidFill>
            <a:srgbClr val="231F20">
              <a:alpha val="29998"/>
            </a:srgbClr>
          </a:solidFill>
        </p:spPr>
        <p:txBody>
          <a:bodyPr wrap="square" lIns="0" tIns="0" rIns="0" bIns="0" rtlCol="0"/>
          <a:lstStyle/>
          <a:p>
            <a:endParaRPr/>
          </a:p>
        </p:txBody>
      </p:sp>
      <p:sp>
        <p:nvSpPr>
          <p:cNvPr id="8" name="object 8"/>
          <p:cNvSpPr txBox="1"/>
          <p:nvPr/>
        </p:nvSpPr>
        <p:spPr>
          <a:xfrm>
            <a:off x="2273300" y="990600"/>
            <a:ext cx="5956300" cy="1436291"/>
          </a:xfrm>
          <a:prstGeom prst="rect">
            <a:avLst/>
          </a:prstGeom>
        </p:spPr>
        <p:txBody>
          <a:bodyPr vert="horz" wrap="square" lIns="0" tIns="0" rIns="0" bIns="0" rtlCol="0">
            <a:spAutoFit/>
          </a:bodyPr>
          <a:lstStyle/>
          <a:p>
            <a:pPr marL="12700" algn="ctr">
              <a:lnSpc>
                <a:spcPts val="5580"/>
              </a:lnSpc>
            </a:pPr>
            <a:r>
              <a:rPr lang="en-US" sz="4800" spc="-90" dirty="0">
                <a:solidFill>
                  <a:srgbClr val="FFFFFF"/>
                </a:solidFill>
                <a:latin typeface="Arial"/>
                <a:cs typeface="Arial"/>
              </a:rPr>
              <a:t>Becoming Medicare Eligible</a:t>
            </a:r>
            <a:endParaRPr sz="4800" dirty="0">
              <a:latin typeface="Arial"/>
              <a:cs typeface="Arial"/>
            </a:endParaRPr>
          </a:p>
        </p:txBody>
      </p:sp>
      <p:pic>
        <p:nvPicPr>
          <p:cNvPr id="9" name="Picture 8" descr="Aon_White Logo.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510" y="1143001"/>
            <a:ext cx="1253490" cy="533400"/>
          </a:xfrm>
          <a:prstGeom prst="rect">
            <a:avLst/>
          </a:prstGeom>
        </p:spPr>
      </p:pic>
      <p:sp>
        <p:nvSpPr>
          <p:cNvPr id="10" name="object 50"/>
          <p:cNvSpPr txBox="1"/>
          <p:nvPr/>
        </p:nvSpPr>
        <p:spPr>
          <a:xfrm>
            <a:off x="215911" y="6401877"/>
            <a:ext cx="1328420" cy="151323"/>
          </a:xfrm>
          <a:prstGeom prst="rect">
            <a:avLst/>
          </a:prstGeom>
        </p:spPr>
        <p:txBody>
          <a:bodyPr vert="horz" wrap="square" lIns="0" tIns="12700" rIns="0" bIns="0" rtlCol="0">
            <a:spAutoFit/>
          </a:bodyPr>
          <a:lstStyle/>
          <a:p>
            <a:pPr marL="12700">
              <a:lnSpc>
                <a:spcPct val="100000"/>
              </a:lnSpc>
            </a:pPr>
            <a:r>
              <a:rPr sz="900" dirty="0">
                <a:solidFill>
                  <a:srgbClr val="FFFFFF"/>
                </a:solidFill>
                <a:latin typeface="Arial"/>
                <a:cs typeface="Arial"/>
              </a:rPr>
              <a:t>Proprietary &amp;</a:t>
            </a:r>
            <a:r>
              <a:rPr sz="900" spc="-100" dirty="0">
                <a:solidFill>
                  <a:srgbClr val="FFFFFF"/>
                </a:solidFill>
                <a:latin typeface="Arial"/>
                <a:cs typeface="Arial"/>
              </a:rPr>
              <a:t> </a:t>
            </a:r>
            <a:r>
              <a:rPr sz="900" dirty="0">
                <a:solidFill>
                  <a:srgbClr val="FFFFFF"/>
                </a:solidFill>
                <a:latin typeface="Arial"/>
                <a:cs typeface="Arial"/>
              </a:rPr>
              <a:t>Confidential</a:t>
            </a:r>
            <a:endParaRPr sz="900" dirty="0">
              <a:latin typeface="Arial"/>
              <a:cs typeface="Arial"/>
            </a:endParaRPr>
          </a:p>
        </p:txBody>
      </p:sp>
    </p:spTree>
    <p:extLst>
      <p:ext uri="{BB962C8B-B14F-4D97-AF65-F5344CB8AC3E}">
        <p14:creationId xmlns:p14="http://schemas.microsoft.com/office/powerpoint/2010/main" val="86129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800" y="12"/>
            <a:ext cx="7315200" cy="2514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828800" y="12"/>
            <a:ext cx="7315200" cy="2514600"/>
          </a:xfrm>
          <a:custGeom>
            <a:avLst/>
            <a:gdLst/>
            <a:ahLst/>
            <a:cxnLst/>
            <a:rect l="l" t="t" r="r" b="b"/>
            <a:pathLst>
              <a:path w="7315200" h="2514600">
                <a:moveTo>
                  <a:pt x="0" y="0"/>
                </a:moveTo>
                <a:lnTo>
                  <a:pt x="7315200" y="0"/>
                </a:lnTo>
                <a:lnTo>
                  <a:pt x="7315200" y="2514600"/>
                </a:lnTo>
                <a:lnTo>
                  <a:pt x="0" y="2514600"/>
                </a:lnTo>
                <a:lnTo>
                  <a:pt x="0" y="0"/>
                </a:lnTo>
                <a:close/>
              </a:path>
            </a:pathLst>
          </a:custGeom>
          <a:solidFill>
            <a:srgbClr val="231F20">
              <a:alpha val="29998"/>
            </a:srgbClr>
          </a:solidFill>
        </p:spPr>
        <p:txBody>
          <a:bodyPr wrap="square" lIns="0" tIns="0" rIns="0" bIns="0" rtlCol="0"/>
          <a:lstStyle/>
          <a:p>
            <a:endParaRPr/>
          </a:p>
        </p:txBody>
      </p:sp>
      <p:sp>
        <p:nvSpPr>
          <p:cNvPr id="4" name="object 4"/>
          <p:cNvSpPr txBox="1">
            <a:spLocks noGrp="1"/>
          </p:cNvSpPr>
          <p:nvPr>
            <p:ph type="title"/>
          </p:nvPr>
        </p:nvSpPr>
        <p:spPr>
          <a:xfrm>
            <a:off x="1828800" y="1389889"/>
            <a:ext cx="2447290" cy="1064394"/>
          </a:xfrm>
          <a:prstGeom prst="rect">
            <a:avLst/>
          </a:prstGeom>
        </p:spPr>
        <p:txBody>
          <a:bodyPr vert="horz" wrap="square" lIns="0" tIns="0" rIns="0" bIns="0" rtlCol="0">
            <a:spAutoFit/>
          </a:bodyPr>
          <a:lstStyle/>
          <a:p>
            <a:pPr marL="12700">
              <a:lnSpc>
                <a:spcPts val="5580"/>
              </a:lnSpc>
            </a:pPr>
            <a:r>
              <a:rPr sz="2400" b="1" spc="-90" dirty="0">
                <a:solidFill>
                  <a:schemeClr val="bg1"/>
                </a:solidFill>
              </a:rPr>
              <a:t>Medicare</a:t>
            </a:r>
          </a:p>
          <a:p>
            <a:pPr marL="12700">
              <a:lnSpc>
                <a:spcPts val="2700"/>
              </a:lnSpc>
            </a:pPr>
            <a:r>
              <a:rPr b="1" spc="-20" dirty="0">
                <a:solidFill>
                  <a:schemeClr val="bg1"/>
                </a:solidFill>
                <a:latin typeface="Arial"/>
                <a:cs typeface="Arial"/>
              </a:rPr>
              <a:t>Parts </a:t>
            </a:r>
            <a:r>
              <a:rPr b="1" dirty="0">
                <a:solidFill>
                  <a:schemeClr val="bg1"/>
                </a:solidFill>
                <a:latin typeface="Arial"/>
                <a:cs typeface="Arial"/>
              </a:rPr>
              <a:t>A</a:t>
            </a:r>
            <a:r>
              <a:rPr lang="en-US" b="1" dirty="0">
                <a:solidFill>
                  <a:schemeClr val="bg1"/>
                </a:solidFill>
                <a:latin typeface="Arial"/>
                <a:cs typeface="Arial"/>
              </a:rPr>
              <a:t> </a:t>
            </a:r>
            <a:r>
              <a:rPr b="1" spc="-490" dirty="0">
                <a:solidFill>
                  <a:schemeClr val="bg1"/>
                </a:solidFill>
                <a:latin typeface="Arial"/>
                <a:cs typeface="Arial"/>
              </a:rPr>
              <a:t> </a:t>
            </a:r>
            <a:r>
              <a:rPr lang="en-US" b="1" spc="-35" dirty="0">
                <a:solidFill>
                  <a:schemeClr val="bg1"/>
                </a:solidFill>
                <a:latin typeface="Arial"/>
                <a:cs typeface="Arial"/>
              </a:rPr>
              <a:t>&amp;</a:t>
            </a:r>
            <a:r>
              <a:rPr b="1" spc="-35" dirty="0">
                <a:solidFill>
                  <a:schemeClr val="bg1"/>
                </a:solidFill>
                <a:latin typeface="Arial"/>
                <a:cs typeface="Arial"/>
              </a:rPr>
              <a:t> </a:t>
            </a:r>
            <a:r>
              <a:rPr b="1" dirty="0">
                <a:solidFill>
                  <a:schemeClr val="bg1"/>
                </a:solidFill>
                <a:latin typeface="Arial"/>
                <a:cs typeface="Arial"/>
              </a:rPr>
              <a:t>B</a:t>
            </a:r>
            <a:endParaRPr dirty="0">
              <a:solidFill>
                <a:schemeClr val="bg1"/>
              </a:solidFill>
              <a:latin typeface="Arial"/>
              <a:cs typeface="Arial"/>
            </a:endParaRPr>
          </a:p>
        </p:txBody>
      </p:sp>
      <p:sp>
        <p:nvSpPr>
          <p:cNvPr id="5" name="object 5"/>
          <p:cNvSpPr/>
          <p:nvPr/>
        </p:nvSpPr>
        <p:spPr>
          <a:xfrm>
            <a:off x="1828800" y="2514612"/>
            <a:ext cx="7315200" cy="571500"/>
          </a:xfrm>
          <a:custGeom>
            <a:avLst/>
            <a:gdLst/>
            <a:ahLst/>
            <a:cxnLst/>
            <a:rect l="l" t="t" r="r" b="b"/>
            <a:pathLst>
              <a:path w="7315200" h="571500">
                <a:moveTo>
                  <a:pt x="0" y="0"/>
                </a:moveTo>
                <a:lnTo>
                  <a:pt x="7315200" y="0"/>
                </a:lnTo>
                <a:lnTo>
                  <a:pt x="7315200" y="571500"/>
                </a:lnTo>
                <a:lnTo>
                  <a:pt x="0" y="571500"/>
                </a:lnTo>
                <a:lnTo>
                  <a:pt x="0" y="0"/>
                </a:lnTo>
                <a:close/>
              </a:path>
            </a:pathLst>
          </a:custGeom>
          <a:solidFill>
            <a:srgbClr val="84C446"/>
          </a:solidFill>
        </p:spPr>
        <p:txBody>
          <a:bodyPr wrap="square" lIns="0" tIns="0" rIns="0" bIns="0" rtlCol="0"/>
          <a:lstStyle/>
          <a:p>
            <a:endParaRPr/>
          </a:p>
        </p:txBody>
      </p:sp>
      <p:sp>
        <p:nvSpPr>
          <p:cNvPr id="6" name="object 6"/>
          <p:cNvSpPr txBox="1"/>
          <p:nvPr/>
        </p:nvSpPr>
        <p:spPr>
          <a:xfrm>
            <a:off x="2273300" y="2584125"/>
            <a:ext cx="1990725" cy="416559"/>
          </a:xfrm>
          <a:prstGeom prst="rect">
            <a:avLst/>
          </a:prstGeom>
        </p:spPr>
        <p:txBody>
          <a:bodyPr vert="horz" wrap="square" lIns="0" tIns="0" rIns="0" bIns="0" rtlCol="0">
            <a:spAutoFit/>
          </a:bodyPr>
          <a:lstStyle/>
          <a:p>
            <a:pPr marL="12700">
              <a:lnSpc>
                <a:spcPct val="100000"/>
              </a:lnSpc>
            </a:pPr>
            <a:r>
              <a:rPr sz="2400" dirty="0">
                <a:solidFill>
                  <a:srgbClr val="FFFFFF"/>
                </a:solidFill>
                <a:latin typeface="Arial"/>
                <a:cs typeface="Arial"/>
              </a:rPr>
              <a:t>When to</a:t>
            </a:r>
            <a:r>
              <a:rPr sz="2400" spc="-100" dirty="0">
                <a:solidFill>
                  <a:srgbClr val="FFFFFF"/>
                </a:solidFill>
                <a:latin typeface="Arial"/>
                <a:cs typeface="Arial"/>
              </a:rPr>
              <a:t> </a:t>
            </a:r>
            <a:r>
              <a:rPr sz="2400" dirty="0">
                <a:solidFill>
                  <a:srgbClr val="FFFFFF"/>
                </a:solidFill>
                <a:latin typeface="Arial"/>
                <a:cs typeface="Arial"/>
              </a:rPr>
              <a:t>enroll</a:t>
            </a:r>
            <a:endParaRPr sz="2400">
              <a:latin typeface="Arial"/>
              <a:cs typeface="Arial"/>
            </a:endParaRPr>
          </a:p>
        </p:txBody>
      </p:sp>
      <p:sp>
        <p:nvSpPr>
          <p:cNvPr id="7" name="object 7"/>
          <p:cNvSpPr/>
          <p:nvPr/>
        </p:nvSpPr>
        <p:spPr>
          <a:xfrm>
            <a:off x="0" y="12"/>
            <a:ext cx="1828800" cy="6858000"/>
          </a:xfrm>
          <a:custGeom>
            <a:avLst/>
            <a:gdLst/>
            <a:ahLst/>
            <a:cxnLst/>
            <a:rect l="l" t="t" r="r" b="b"/>
            <a:pathLst>
              <a:path w="1828800" h="6858000">
                <a:moveTo>
                  <a:pt x="0" y="0"/>
                </a:moveTo>
                <a:lnTo>
                  <a:pt x="1828800" y="0"/>
                </a:lnTo>
                <a:lnTo>
                  <a:pt x="1828800" y="6857974"/>
                </a:lnTo>
                <a:lnTo>
                  <a:pt x="0" y="6857974"/>
                </a:lnTo>
                <a:lnTo>
                  <a:pt x="0" y="0"/>
                </a:lnTo>
                <a:close/>
              </a:path>
            </a:pathLst>
          </a:custGeom>
          <a:solidFill>
            <a:srgbClr val="004270"/>
          </a:solidFill>
        </p:spPr>
        <p:txBody>
          <a:bodyPr wrap="square" lIns="0" tIns="0" rIns="0" bIns="0" rtlCol="0"/>
          <a:lstStyle/>
          <a:p>
            <a:endParaRPr/>
          </a:p>
        </p:txBody>
      </p:sp>
      <p:sp>
        <p:nvSpPr>
          <p:cNvPr id="9" name="object 9"/>
          <p:cNvSpPr txBox="1"/>
          <p:nvPr/>
        </p:nvSpPr>
        <p:spPr>
          <a:xfrm>
            <a:off x="2273300" y="4112756"/>
            <a:ext cx="5345430" cy="1715854"/>
          </a:xfrm>
          <a:prstGeom prst="rect">
            <a:avLst/>
          </a:prstGeom>
        </p:spPr>
        <p:txBody>
          <a:bodyPr vert="horz" wrap="square" lIns="0" tIns="0" rIns="0" bIns="0" rtlCol="0">
            <a:spAutoFit/>
          </a:bodyPr>
          <a:lstStyle/>
          <a:p>
            <a:pPr>
              <a:lnSpc>
                <a:spcPct val="100000"/>
              </a:lnSpc>
              <a:spcBef>
                <a:spcPts val="20"/>
              </a:spcBef>
            </a:pPr>
            <a:endParaRPr sz="1650" dirty="0">
              <a:latin typeface="Times New Roman"/>
              <a:cs typeface="Times New Roman"/>
            </a:endParaRPr>
          </a:p>
          <a:p>
            <a:pPr marL="12700" marR="163830" indent="-635">
              <a:lnSpc>
                <a:spcPct val="100000"/>
              </a:lnSpc>
            </a:pPr>
            <a:r>
              <a:rPr sz="1600" dirty="0">
                <a:solidFill>
                  <a:srgbClr val="231F20"/>
                </a:solidFill>
                <a:latin typeface="Arial"/>
                <a:cs typeface="Arial"/>
              </a:rPr>
              <a:t>Example, if you’re eligible for Medicare when you turn</a:t>
            </a:r>
            <a:r>
              <a:rPr sz="1600" spc="-120" dirty="0">
                <a:solidFill>
                  <a:srgbClr val="231F20"/>
                </a:solidFill>
                <a:latin typeface="Arial"/>
                <a:cs typeface="Arial"/>
              </a:rPr>
              <a:t> </a:t>
            </a:r>
            <a:r>
              <a:rPr sz="1600" dirty="0">
                <a:solidFill>
                  <a:srgbClr val="231F20"/>
                </a:solidFill>
                <a:latin typeface="Arial"/>
                <a:cs typeface="Arial"/>
              </a:rPr>
              <a:t>65,</a:t>
            </a:r>
            <a:r>
              <a:rPr lang="en-US" sz="1600" dirty="0">
                <a:solidFill>
                  <a:srgbClr val="231F20"/>
                </a:solidFill>
                <a:latin typeface="Arial"/>
                <a:cs typeface="Arial"/>
              </a:rPr>
              <a:t> </a:t>
            </a:r>
            <a:r>
              <a:rPr sz="1600" dirty="0">
                <a:solidFill>
                  <a:srgbClr val="231F20"/>
                </a:solidFill>
                <a:latin typeface="Arial"/>
                <a:cs typeface="Arial"/>
              </a:rPr>
              <a:t>you can sign up during the 7-month period</a:t>
            </a:r>
            <a:r>
              <a:rPr sz="1600" spc="-100" dirty="0">
                <a:solidFill>
                  <a:srgbClr val="231F20"/>
                </a:solidFill>
                <a:latin typeface="Arial"/>
                <a:cs typeface="Arial"/>
              </a:rPr>
              <a:t> </a:t>
            </a:r>
            <a:r>
              <a:rPr sz="1600" dirty="0">
                <a:solidFill>
                  <a:srgbClr val="231F20"/>
                </a:solidFill>
                <a:latin typeface="Arial"/>
                <a:cs typeface="Arial"/>
              </a:rPr>
              <a:t>that:</a:t>
            </a:r>
            <a:endParaRPr sz="1600" dirty="0">
              <a:latin typeface="Arial"/>
              <a:cs typeface="Arial"/>
            </a:endParaRPr>
          </a:p>
          <a:p>
            <a:pPr marL="1028700" indent="-169863">
              <a:lnSpc>
                <a:spcPct val="100000"/>
              </a:lnSpc>
              <a:spcBef>
                <a:spcPts val="595"/>
              </a:spcBef>
              <a:buChar char="•"/>
              <a:tabLst>
                <a:tab pos="1141413" algn="l"/>
              </a:tabLst>
            </a:pPr>
            <a:r>
              <a:rPr sz="1600" dirty="0">
                <a:solidFill>
                  <a:srgbClr val="231F20"/>
                </a:solidFill>
                <a:latin typeface="Arial"/>
                <a:cs typeface="Arial"/>
              </a:rPr>
              <a:t>Begins 3 months before the month you turn</a:t>
            </a:r>
            <a:r>
              <a:rPr sz="1600" spc="-110" dirty="0">
                <a:solidFill>
                  <a:srgbClr val="231F20"/>
                </a:solidFill>
                <a:latin typeface="Arial"/>
                <a:cs typeface="Arial"/>
              </a:rPr>
              <a:t> </a:t>
            </a:r>
            <a:r>
              <a:rPr sz="1600" dirty="0">
                <a:solidFill>
                  <a:srgbClr val="231F20"/>
                </a:solidFill>
                <a:latin typeface="Arial"/>
                <a:cs typeface="Arial"/>
              </a:rPr>
              <a:t>65</a:t>
            </a:r>
            <a:endParaRPr sz="1600" dirty="0">
              <a:latin typeface="Arial"/>
              <a:cs typeface="Arial"/>
            </a:endParaRPr>
          </a:p>
          <a:p>
            <a:pPr marL="1028700" indent="-169863">
              <a:lnSpc>
                <a:spcPct val="100000"/>
              </a:lnSpc>
              <a:spcBef>
                <a:spcPts val="595"/>
              </a:spcBef>
              <a:buChar char="•"/>
              <a:tabLst>
                <a:tab pos="1141413" algn="l"/>
              </a:tabLst>
            </a:pPr>
            <a:r>
              <a:rPr sz="1600" dirty="0">
                <a:solidFill>
                  <a:srgbClr val="231F20"/>
                </a:solidFill>
                <a:latin typeface="Arial"/>
                <a:cs typeface="Arial"/>
              </a:rPr>
              <a:t>Includes the month you turn</a:t>
            </a:r>
            <a:r>
              <a:rPr sz="1600" spc="-100" dirty="0">
                <a:solidFill>
                  <a:srgbClr val="231F20"/>
                </a:solidFill>
                <a:latin typeface="Arial"/>
                <a:cs typeface="Arial"/>
              </a:rPr>
              <a:t> </a:t>
            </a:r>
            <a:r>
              <a:rPr sz="1600" dirty="0">
                <a:solidFill>
                  <a:srgbClr val="231F20"/>
                </a:solidFill>
                <a:latin typeface="Arial"/>
                <a:cs typeface="Arial"/>
              </a:rPr>
              <a:t>65</a:t>
            </a:r>
            <a:endParaRPr sz="1600" dirty="0">
              <a:latin typeface="Arial"/>
              <a:cs typeface="Arial"/>
            </a:endParaRPr>
          </a:p>
          <a:p>
            <a:pPr marL="1028700" indent="-169863">
              <a:lnSpc>
                <a:spcPct val="100000"/>
              </a:lnSpc>
              <a:spcBef>
                <a:spcPts val="595"/>
              </a:spcBef>
              <a:buChar char="•"/>
              <a:tabLst>
                <a:tab pos="1141413" algn="l"/>
              </a:tabLst>
            </a:pPr>
            <a:r>
              <a:rPr sz="1600" dirty="0">
                <a:solidFill>
                  <a:srgbClr val="231F20"/>
                </a:solidFill>
                <a:latin typeface="Arial"/>
                <a:cs typeface="Arial"/>
              </a:rPr>
              <a:t>Ends 3 months after the month you turn</a:t>
            </a:r>
            <a:r>
              <a:rPr sz="1600" spc="-105" dirty="0">
                <a:solidFill>
                  <a:srgbClr val="231F20"/>
                </a:solidFill>
                <a:latin typeface="Arial"/>
                <a:cs typeface="Arial"/>
              </a:rPr>
              <a:t> </a:t>
            </a:r>
            <a:r>
              <a:rPr sz="1600" dirty="0">
                <a:solidFill>
                  <a:srgbClr val="231F20"/>
                </a:solidFill>
                <a:latin typeface="Arial"/>
                <a:cs typeface="Arial"/>
              </a:rPr>
              <a:t>65</a:t>
            </a:r>
            <a:endParaRPr sz="1600" dirty="0">
              <a:latin typeface="Arial"/>
              <a:cs typeface="Arial"/>
            </a:endParaRPr>
          </a:p>
        </p:txBody>
      </p:sp>
      <p:pic>
        <p:nvPicPr>
          <p:cNvPr id="26" name="Picture 25" descr="Aon_White Log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510" y="1143001"/>
            <a:ext cx="1253490" cy="533400"/>
          </a:xfrm>
          <a:prstGeom prst="rect">
            <a:avLst/>
          </a:prstGeom>
        </p:spPr>
      </p:pic>
      <p:pic>
        <p:nvPicPr>
          <p:cNvPr id="27" name="Picture 26" descr="Calendar of Events-2.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3300" y="5044045"/>
            <a:ext cx="629641" cy="585424"/>
          </a:xfrm>
          <a:prstGeom prst="rect">
            <a:avLst/>
          </a:prstGeom>
        </p:spPr>
      </p:pic>
      <p:sp>
        <p:nvSpPr>
          <p:cNvPr id="13" name="object 50"/>
          <p:cNvSpPr txBox="1"/>
          <p:nvPr/>
        </p:nvSpPr>
        <p:spPr>
          <a:xfrm>
            <a:off x="215911" y="6401877"/>
            <a:ext cx="1328420" cy="151323"/>
          </a:xfrm>
          <a:prstGeom prst="rect">
            <a:avLst/>
          </a:prstGeom>
        </p:spPr>
        <p:txBody>
          <a:bodyPr vert="horz" wrap="square" lIns="0" tIns="12700" rIns="0" bIns="0" rtlCol="0">
            <a:spAutoFit/>
          </a:bodyPr>
          <a:lstStyle/>
          <a:p>
            <a:pPr marL="12700">
              <a:lnSpc>
                <a:spcPct val="100000"/>
              </a:lnSpc>
            </a:pPr>
            <a:r>
              <a:rPr sz="900" dirty="0">
                <a:solidFill>
                  <a:srgbClr val="FFFFFF"/>
                </a:solidFill>
                <a:latin typeface="Arial"/>
                <a:cs typeface="Arial"/>
              </a:rPr>
              <a:t>Proprietary &amp;</a:t>
            </a:r>
            <a:r>
              <a:rPr sz="900" spc="-100" dirty="0">
                <a:solidFill>
                  <a:srgbClr val="FFFFFF"/>
                </a:solidFill>
                <a:latin typeface="Arial"/>
                <a:cs typeface="Arial"/>
              </a:rPr>
              <a:t> </a:t>
            </a:r>
            <a:r>
              <a:rPr sz="900" dirty="0">
                <a:solidFill>
                  <a:srgbClr val="FFFFFF"/>
                </a:solidFill>
                <a:latin typeface="Arial"/>
                <a:cs typeface="Arial"/>
              </a:rPr>
              <a:t>Confidential</a:t>
            </a:r>
            <a:endParaRPr sz="900" dirty="0">
              <a:latin typeface="Arial"/>
              <a:cs typeface="Arial"/>
            </a:endParaRPr>
          </a:p>
        </p:txBody>
      </p:sp>
      <p:sp>
        <p:nvSpPr>
          <p:cNvPr id="8" name="TextBox 7"/>
          <p:cNvSpPr txBox="1"/>
          <p:nvPr/>
        </p:nvSpPr>
        <p:spPr>
          <a:xfrm>
            <a:off x="2273300" y="5940212"/>
            <a:ext cx="5633017" cy="461665"/>
          </a:xfrm>
          <a:prstGeom prst="rect">
            <a:avLst/>
          </a:prstGeom>
          <a:noFill/>
        </p:spPr>
        <p:txBody>
          <a:bodyPr wrap="none" rtlCol="0">
            <a:spAutoFit/>
          </a:bodyPr>
          <a:lstStyle/>
          <a:p>
            <a:r>
              <a:rPr lang="en-US" sz="1200" dirty="0">
                <a:latin typeface="+mj-lt"/>
              </a:rPr>
              <a:t>You must be enrolled in Medicare Part B before you can enroll in another type of </a:t>
            </a:r>
          </a:p>
          <a:p>
            <a:r>
              <a:rPr lang="en-US" sz="1200" dirty="0">
                <a:latin typeface="+mj-lt"/>
              </a:rPr>
              <a:t>individual coverage like a Medicare Advantage or Medicare Supplement plan. </a:t>
            </a:r>
          </a:p>
        </p:txBody>
      </p:sp>
      <p:sp>
        <p:nvSpPr>
          <p:cNvPr id="14" name="object 9">
            <a:extLst>
              <a:ext uri="{FF2B5EF4-FFF2-40B4-BE49-F238E27FC236}">
                <a16:creationId xmlns:a16="http://schemas.microsoft.com/office/drawing/2014/main" xmlns="" id="{93E92CBD-B98B-734E-AB9D-61B2888338F0}"/>
              </a:ext>
            </a:extLst>
          </p:cNvPr>
          <p:cNvSpPr txBox="1"/>
          <p:nvPr/>
        </p:nvSpPr>
        <p:spPr>
          <a:xfrm>
            <a:off x="2273300" y="3435134"/>
            <a:ext cx="5345430" cy="492443"/>
          </a:xfrm>
          <a:prstGeom prst="rect">
            <a:avLst/>
          </a:prstGeom>
        </p:spPr>
        <p:txBody>
          <a:bodyPr vert="horz" wrap="square" lIns="0" tIns="0" rIns="0" bIns="0" rtlCol="0">
            <a:spAutoFit/>
          </a:bodyPr>
          <a:lstStyle/>
          <a:p>
            <a:pPr marL="12700" marR="5080" indent="-635">
              <a:lnSpc>
                <a:spcPct val="100000"/>
              </a:lnSpc>
            </a:pPr>
            <a:r>
              <a:rPr sz="1600" dirty="0">
                <a:solidFill>
                  <a:srgbClr val="231F20"/>
                </a:solidFill>
                <a:latin typeface="Arial"/>
                <a:cs typeface="Arial"/>
              </a:rPr>
              <a:t>When you’re first eligible for Medicare: </a:t>
            </a:r>
            <a:r>
              <a:rPr sz="1600" spc="-50" dirty="0">
                <a:solidFill>
                  <a:srgbClr val="231F20"/>
                </a:solidFill>
                <a:latin typeface="Arial"/>
                <a:cs typeface="Arial"/>
              </a:rPr>
              <a:t>You </a:t>
            </a:r>
            <a:r>
              <a:rPr sz="1600" dirty="0">
                <a:solidFill>
                  <a:srgbClr val="231F20"/>
                </a:solidFill>
                <a:latin typeface="Arial"/>
                <a:cs typeface="Arial"/>
              </a:rPr>
              <a:t>have a</a:t>
            </a:r>
            <a:r>
              <a:rPr sz="1600" spc="-95" dirty="0">
                <a:solidFill>
                  <a:srgbClr val="231F20"/>
                </a:solidFill>
                <a:latin typeface="Arial"/>
                <a:cs typeface="Arial"/>
              </a:rPr>
              <a:t> </a:t>
            </a:r>
            <a:r>
              <a:rPr sz="1600" dirty="0">
                <a:solidFill>
                  <a:srgbClr val="231F20"/>
                </a:solidFill>
                <a:latin typeface="Arial"/>
                <a:cs typeface="Arial"/>
              </a:rPr>
              <a:t>7-month</a:t>
            </a:r>
            <a:r>
              <a:rPr lang="en-US" sz="1600" dirty="0">
                <a:solidFill>
                  <a:srgbClr val="231F20"/>
                </a:solidFill>
                <a:latin typeface="Arial"/>
                <a:cs typeface="Arial"/>
              </a:rPr>
              <a:t> </a:t>
            </a:r>
            <a:r>
              <a:rPr sz="1600" dirty="0">
                <a:solidFill>
                  <a:srgbClr val="231F20"/>
                </a:solidFill>
                <a:latin typeface="Arial"/>
                <a:cs typeface="Arial"/>
              </a:rPr>
              <a:t>Initial Enrollment Period to sign up for Part A and/or Part</a:t>
            </a:r>
            <a:r>
              <a:rPr sz="1600" spc="-290" dirty="0">
                <a:solidFill>
                  <a:srgbClr val="231F20"/>
                </a:solidFill>
                <a:latin typeface="Arial"/>
                <a:cs typeface="Arial"/>
              </a:rPr>
              <a:t> </a:t>
            </a:r>
            <a:r>
              <a:rPr sz="1600" dirty="0">
                <a:solidFill>
                  <a:srgbClr val="231F20"/>
                </a:solidFill>
                <a:latin typeface="Arial"/>
                <a:cs typeface="Arial"/>
              </a:rPr>
              <a:t>B.</a:t>
            </a:r>
            <a:endParaRPr sz="1600" dirty="0">
              <a:latin typeface="Arial"/>
              <a:cs typeface="Arial"/>
            </a:endParaRPr>
          </a:p>
        </p:txBody>
      </p:sp>
    </p:spTree>
    <p:extLst>
      <p:ext uri="{BB962C8B-B14F-4D97-AF65-F5344CB8AC3E}">
        <p14:creationId xmlns:p14="http://schemas.microsoft.com/office/powerpoint/2010/main" val="3013655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2286000" y="3244524"/>
            <a:ext cx="6096635" cy="2103076"/>
          </a:xfrm>
          <a:prstGeom prst="rect">
            <a:avLst/>
          </a:prstGeom>
        </p:spPr>
        <p:txBody>
          <a:bodyPr vert="horz" wrap="square" lIns="0" tIns="0" rIns="0" bIns="0" rtlCol="0">
            <a:spAutoFit/>
          </a:bodyPr>
          <a:lstStyle/>
          <a:p>
            <a:pPr marL="12700" marR="292100" indent="-635">
              <a:lnSpc>
                <a:spcPct val="100000"/>
              </a:lnSpc>
            </a:pPr>
            <a:r>
              <a:rPr sz="1600" dirty="0">
                <a:solidFill>
                  <a:srgbClr val="231F20"/>
                </a:solidFill>
                <a:latin typeface="Arial"/>
                <a:cs typeface="Arial"/>
              </a:rPr>
              <a:t>Before you can enroll in additional Medicare coverage, you</a:t>
            </a:r>
            <a:r>
              <a:rPr sz="1600" spc="-110" dirty="0">
                <a:solidFill>
                  <a:srgbClr val="231F20"/>
                </a:solidFill>
                <a:latin typeface="Arial"/>
                <a:cs typeface="Arial"/>
              </a:rPr>
              <a:t> </a:t>
            </a:r>
            <a:r>
              <a:rPr sz="1600" dirty="0">
                <a:solidFill>
                  <a:srgbClr val="231F20"/>
                </a:solidFill>
                <a:latin typeface="Arial"/>
                <a:cs typeface="Arial"/>
              </a:rPr>
              <a:t>must</a:t>
            </a:r>
            <a:r>
              <a:rPr lang="en-US" sz="1600" dirty="0">
                <a:solidFill>
                  <a:srgbClr val="231F20"/>
                </a:solidFill>
                <a:latin typeface="Arial"/>
                <a:cs typeface="Arial"/>
              </a:rPr>
              <a:t> </a:t>
            </a:r>
            <a:r>
              <a:rPr sz="1600" dirty="0">
                <a:solidFill>
                  <a:srgbClr val="231F20"/>
                </a:solidFill>
                <a:latin typeface="Arial"/>
                <a:cs typeface="Arial"/>
              </a:rPr>
              <a:t>enroll in Medicare Parts A</a:t>
            </a:r>
            <a:r>
              <a:rPr lang="en-US" sz="1600" dirty="0">
                <a:solidFill>
                  <a:srgbClr val="231F20"/>
                </a:solidFill>
                <a:latin typeface="Arial"/>
                <a:cs typeface="Arial"/>
              </a:rPr>
              <a:t> </a:t>
            </a:r>
            <a:r>
              <a:rPr sz="1600" dirty="0">
                <a:solidFill>
                  <a:srgbClr val="231F20"/>
                </a:solidFill>
                <a:latin typeface="Arial"/>
                <a:cs typeface="Arial"/>
              </a:rPr>
              <a:t>and</a:t>
            </a:r>
            <a:r>
              <a:rPr lang="en-US" sz="1600" spc="-280" dirty="0">
                <a:solidFill>
                  <a:srgbClr val="231F20"/>
                </a:solidFill>
                <a:latin typeface="Arial"/>
                <a:cs typeface="Arial"/>
              </a:rPr>
              <a:t>  </a:t>
            </a:r>
            <a:r>
              <a:rPr sz="1600" dirty="0">
                <a:solidFill>
                  <a:srgbClr val="231F20"/>
                </a:solidFill>
                <a:latin typeface="Arial"/>
                <a:cs typeface="Arial"/>
              </a:rPr>
              <a:t>B.</a:t>
            </a:r>
            <a:endParaRPr sz="1600" dirty="0">
              <a:latin typeface="Arial"/>
              <a:cs typeface="Arial"/>
            </a:endParaRPr>
          </a:p>
          <a:p>
            <a:pPr>
              <a:lnSpc>
                <a:spcPct val="100000"/>
              </a:lnSpc>
              <a:spcBef>
                <a:spcPts val="20"/>
              </a:spcBef>
            </a:pPr>
            <a:endParaRPr sz="1650" dirty="0">
              <a:latin typeface="Times New Roman"/>
              <a:cs typeface="Times New Roman"/>
            </a:endParaRPr>
          </a:p>
          <a:p>
            <a:pPr marL="12700">
              <a:lnSpc>
                <a:spcPct val="100000"/>
              </a:lnSpc>
            </a:pPr>
            <a:r>
              <a:rPr sz="1600" spc="-5" dirty="0">
                <a:solidFill>
                  <a:srgbClr val="231F20"/>
                </a:solidFill>
                <a:latin typeface="Arial"/>
                <a:cs typeface="Arial"/>
              </a:rPr>
              <a:t>Here’s</a:t>
            </a:r>
            <a:r>
              <a:rPr sz="1600" spc="-100" dirty="0">
                <a:solidFill>
                  <a:srgbClr val="231F20"/>
                </a:solidFill>
                <a:latin typeface="Arial"/>
                <a:cs typeface="Arial"/>
              </a:rPr>
              <a:t> </a:t>
            </a:r>
            <a:r>
              <a:rPr sz="1600" dirty="0">
                <a:solidFill>
                  <a:srgbClr val="231F20"/>
                </a:solidFill>
                <a:latin typeface="Arial"/>
                <a:cs typeface="Arial"/>
              </a:rPr>
              <a:t>how:</a:t>
            </a:r>
            <a:endParaRPr sz="1600" dirty="0">
              <a:latin typeface="Arial"/>
              <a:cs typeface="Arial"/>
            </a:endParaRPr>
          </a:p>
          <a:p>
            <a:pPr marL="469900">
              <a:lnSpc>
                <a:spcPct val="100000"/>
              </a:lnSpc>
              <a:spcBef>
                <a:spcPts val="1095"/>
              </a:spcBef>
            </a:pPr>
            <a:r>
              <a:rPr sz="1600" spc="-10" dirty="0">
                <a:solidFill>
                  <a:srgbClr val="231F20"/>
                </a:solidFill>
                <a:latin typeface="Arial"/>
                <a:cs typeface="Arial"/>
              </a:rPr>
              <a:t>Visit </a:t>
            </a:r>
            <a:r>
              <a:rPr sz="1600" dirty="0">
                <a:solidFill>
                  <a:srgbClr val="231F20"/>
                </a:solidFill>
                <a:latin typeface="Arial"/>
                <a:cs typeface="Arial"/>
              </a:rPr>
              <a:t>your local Social Security</a:t>
            </a:r>
            <a:r>
              <a:rPr sz="1600" spc="-75" dirty="0">
                <a:solidFill>
                  <a:srgbClr val="231F20"/>
                </a:solidFill>
                <a:latin typeface="Arial"/>
                <a:cs typeface="Arial"/>
              </a:rPr>
              <a:t> </a:t>
            </a:r>
            <a:r>
              <a:rPr sz="1600" spc="-5" dirty="0">
                <a:solidFill>
                  <a:srgbClr val="231F20"/>
                </a:solidFill>
                <a:latin typeface="Arial"/>
                <a:cs typeface="Arial"/>
              </a:rPr>
              <a:t>office</a:t>
            </a:r>
            <a:endParaRPr sz="1600" dirty="0">
              <a:latin typeface="Arial"/>
              <a:cs typeface="Arial"/>
            </a:endParaRPr>
          </a:p>
          <a:p>
            <a:pPr marL="469900" marR="64769" indent="-635">
              <a:lnSpc>
                <a:spcPct val="157300"/>
              </a:lnSpc>
            </a:pPr>
            <a:r>
              <a:rPr sz="1600" dirty="0">
                <a:solidFill>
                  <a:srgbClr val="231F20"/>
                </a:solidFill>
                <a:latin typeface="Arial"/>
                <a:cs typeface="Arial"/>
              </a:rPr>
              <a:t>Call Social Security at 1-800-772-1213 (TTY</a:t>
            </a:r>
            <a:r>
              <a:rPr sz="1600" spc="-135" dirty="0">
                <a:solidFill>
                  <a:srgbClr val="231F20"/>
                </a:solidFill>
                <a:latin typeface="Arial"/>
                <a:cs typeface="Arial"/>
              </a:rPr>
              <a:t> </a:t>
            </a:r>
            <a:r>
              <a:rPr sz="1600" dirty="0">
                <a:solidFill>
                  <a:srgbClr val="231F20"/>
                </a:solidFill>
                <a:latin typeface="Arial"/>
                <a:cs typeface="Arial"/>
              </a:rPr>
              <a:t>1-800-325-0778)</a:t>
            </a:r>
            <a:r>
              <a:rPr lang="en-US" sz="1600" dirty="0">
                <a:solidFill>
                  <a:srgbClr val="231F20"/>
                </a:solidFill>
                <a:latin typeface="Arial"/>
                <a:cs typeface="Arial"/>
              </a:rPr>
              <a:t> </a:t>
            </a:r>
            <a:r>
              <a:rPr sz="1600" dirty="0">
                <a:solidFill>
                  <a:srgbClr val="231F20"/>
                </a:solidFill>
                <a:latin typeface="Arial"/>
                <a:cs typeface="Arial"/>
              </a:rPr>
              <a:t>Apply on the Social Security website at</a:t>
            </a:r>
            <a:r>
              <a:rPr sz="1600" spc="-105" dirty="0">
                <a:solidFill>
                  <a:srgbClr val="231F20"/>
                </a:solidFill>
                <a:latin typeface="Arial"/>
                <a:cs typeface="Arial"/>
              </a:rPr>
              <a:t> </a:t>
            </a:r>
            <a:r>
              <a:rPr sz="1600" dirty="0">
                <a:solidFill>
                  <a:srgbClr val="231F20"/>
                </a:solidFill>
                <a:latin typeface="Arial"/>
                <a:cs typeface="Arial"/>
              </a:rPr>
              <a:t>ssa.gov</a:t>
            </a:r>
            <a:endParaRPr lang="en-US" sz="1600" dirty="0">
              <a:solidFill>
                <a:srgbClr val="231F20"/>
              </a:solidFill>
              <a:latin typeface="Arial"/>
              <a:cs typeface="Arial"/>
            </a:endParaRPr>
          </a:p>
        </p:txBody>
      </p:sp>
      <p:sp>
        <p:nvSpPr>
          <p:cNvPr id="2" name="object 2"/>
          <p:cNvSpPr/>
          <p:nvPr/>
        </p:nvSpPr>
        <p:spPr>
          <a:xfrm>
            <a:off x="1828800" y="12"/>
            <a:ext cx="7315200" cy="2514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2"/>
            <a:ext cx="1828800" cy="6858000"/>
          </a:xfrm>
          <a:custGeom>
            <a:avLst/>
            <a:gdLst/>
            <a:ahLst/>
            <a:cxnLst/>
            <a:rect l="l" t="t" r="r" b="b"/>
            <a:pathLst>
              <a:path w="1828800" h="6858000">
                <a:moveTo>
                  <a:pt x="0" y="0"/>
                </a:moveTo>
                <a:lnTo>
                  <a:pt x="1828800" y="0"/>
                </a:lnTo>
                <a:lnTo>
                  <a:pt x="1828800" y="6857974"/>
                </a:lnTo>
                <a:lnTo>
                  <a:pt x="0" y="6857974"/>
                </a:lnTo>
                <a:lnTo>
                  <a:pt x="0" y="0"/>
                </a:lnTo>
                <a:close/>
              </a:path>
            </a:pathLst>
          </a:custGeom>
          <a:solidFill>
            <a:srgbClr val="004270"/>
          </a:solidFill>
        </p:spPr>
        <p:txBody>
          <a:bodyPr wrap="square" lIns="0" tIns="0" rIns="0" bIns="0" rtlCol="0"/>
          <a:lstStyle/>
          <a:p>
            <a:endParaRPr/>
          </a:p>
        </p:txBody>
      </p:sp>
      <p:sp>
        <p:nvSpPr>
          <p:cNvPr id="7" name="object 7"/>
          <p:cNvSpPr/>
          <p:nvPr/>
        </p:nvSpPr>
        <p:spPr>
          <a:xfrm>
            <a:off x="1828800" y="2514612"/>
            <a:ext cx="7315200" cy="571500"/>
          </a:xfrm>
          <a:custGeom>
            <a:avLst/>
            <a:gdLst/>
            <a:ahLst/>
            <a:cxnLst/>
            <a:rect l="l" t="t" r="r" b="b"/>
            <a:pathLst>
              <a:path w="7315200" h="571500">
                <a:moveTo>
                  <a:pt x="0" y="0"/>
                </a:moveTo>
                <a:lnTo>
                  <a:pt x="7315200" y="0"/>
                </a:lnTo>
                <a:lnTo>
                  <a:pt x="7315200" y="571500"/>
                </a:lnTo>
                <a:lnTo>
                  <a:pt x="0" y="571500"/>
                </a:lnTo>
                <a:lnTo>
                  <a:pt x="0" y="0"/>
                </a:lnTo>
                <a:close/>
              </a:path>
            </a:pathLst>
          </a:custGeom>
          <a:solidFill>
            <a:srgbClr val="84C446"/>
          </a:solidFill>
        </p:spPr>
        <p:txBody>
          <a:bodyPr wrap="square" lIns="0" tIns="0" rIns="0" bIns="0" rtlCol="0"/>
          <a:lstStyle/>
          <a:p>
            <a:endParaRPr/>
          </a:p>
        </p:txBody>
      </p:sp>
      <p:sp>
        <p:nvSpPr>
          <p:cNvPr id="8" name="object 8"/>
          <p:cNvSpPr txBox="1"/>
          <p:nvPr/>
        </p:nvSpPr>
        <p:spPr>
          <a:xfrm>
            <a:off x="2273300" y="2584125"/>
            <a:ext cx="1804670" cy="416559"/>
          </a:xfrm>
          <a:prstGeom prst="rect">
            <a:avLst/>
          </a:prstGeom>
        </p:spPr>
        <p:txBody>
          <a:bodyPr vert="horz" wrap="square" lIns="0" tIns="0" rIns="0" bIns="0" rtlCol="0">
            <a:spAutoFit/>
          </a:bodyPr>
          <a:lstStyle/>
          <a:p>
            <a:pPr marL="12700">
              <a:lnSpc>
                <a:spcPct val="100000"/>
              </a:lnSpc>
            </a:pPr>
            <a:r>
              <a:rPr sz="2400" dirty="0">
                <a:solidFill>
                  <a:srgbClr val="FFFFFF"/>
                </a:solidFill>
                <a:latin typeface="Arial"/>
                <a:cs typeface="Arial"/>
              </a:rPr>
              <a:t>How to</a:t>
            </a:r>
            <a:r>
              <a:rPr sz="2400" spc="-100" dirty="0">
                <a:solidFill>
                  <a:srgbClr val="FFFFFF"/>
                </a:solidFill>
                <a:latin typeface="Arial"/>
                <a:cs typeface="Arial"/>
              </a:rPr>
              <a:t> </a:t>
            </a:r>
            <a:r>
              <a:rPr sz="2400" dirty="0">
                <a:solidFill>
                  <a:srgbClr val="FFFFFF"/>
                </a:solidFill>
                <a:latin typeface="Arial"/>
                <a:cs typeface="Arial"/>
              </a:rPr>
              <a:t>enroll</a:t>
            </a:r>
            <a:endParaRPr sz="2400" dirty="0">
              <a:latin typeface="Arial"/>
              <a:cs typeface="Arial"/>
            </a:endParaRPr>
          </a:p>
        </p:txBody>
      </p:sp>
      <p:pic>
        <p:nvPicPr>
          <p:cNvPr id="31" name="Picture 30" descr="Aon_White Log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510" y="1143001"/>
            <a:ext cx="1253490" cy="533400"/>
          </a:xfrm>
          <a:prstGeom prst="rect">
            <a:avLst/>
          </a:prstGeom>
        </p:spPr>
      </p:pic>
      <p:pic>
        <p:nvPicPr>
          <p:cNvPr id="33" name="Picture 32" descr="Folder-1.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0960" y="4343400"/>
            <a:ext cx="274572" cy="231458"/>
          </a:xfrm>
          <a:prstGeom prst="rect">
            <a:avLst/>
          </a:prstGeom>
        </p:spPr>
      </p:pic>
      <p:pic>
        <p:nvPicPr>
          <p:cNvPr id="34" name="Picture 33" descr="Contact us-2.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1383" y="4724400"/>
            <a:ext cx="233726" cy="233726"/>
          </a:xfrm>
          <a:prstGeom prst="rect">
            <a:avLst/>
          </a:prstGeom>
        </p:spPr>
      </p:pic>
      <p:sp>
        <p:nvSpPr>
          <p:cNvPr id="16" name="object 50"/>
          <p:cNvSpPr txBox="1"/>
          <p:nvPr/>
        </p:nvSpPr>
        <p:spPr>
          <a:xfrm>
            <a:off x="215911" y="6401877"/>
            <a:ext cx="1328420" cy="151323"/>
          </a:xfrm>
          <a:prstGeom prst="rect">
            <a:avLst/>
          </a:prstGeom>
        </p:spPr>
        <p:txBody>
          <a:bodyPr vert="horz" wrap="square" lIns="0" tIns="12700" rIns="0" bIns="0" rtlCol="0">
            <a:spAutoFit/>
          </a:bodyPr>
          <a:lstStyle/>
          <a:p>
            <a:pPr marL="12700">
              <a:lnSpc>
                <a:spcPct val="100000"/>
              </a:lnSpc>
            </a:pPr>
            <a:r>
              <a:rPr sz="900" dirty="0">
                <a:solidFill>
                  <a:srgbClr val="FFFFFF"/>
                </a:solidFill>
                <a:latin typeface="Arial"/>
                <a:cs typeface="Arial"/>
              </a:rPr>
              <a:t>Proprietary &amp;</a:t>
            </a:r>
            <a:r>
              <a:rPr sz="900" spc="-100" dirty="0">
                <a:solidFill>
                  <a:srgbClr val="FFFFFF"/>
                </a:solidFill>
                <a:latin typeface="Arial"/>
                <a:cs typeface="Arial"/>
              </a:rPr>
              <a:t> </a:t>
            </a:r>
            <a:r>
              <a:rPr sz="900" dirty="0">
                <a:solidFill>
                  <a:srgbClr val="FFFFFF"/>
                </a:solidFill>
                <a:latin typeface="Arial"/>
                <a:cs typeface="Arial"/>
              </a:rPr>
              <a:t>Confidential</a:t>
            </a:r>
            <a:endParaRPr sz="900" dirty="0">
              <a:latin typeface="Arial"/>
              <a:cs typeface="Arial"/>
            </a:endParaRPr>
          </a:p>
        </p:txBody>
      </p:sp>
      <p:pic>
        <p:nvPicPr>
          <p:cNvPr id="15" name="Picture 14" descr="Online Resources-2.eps">
            <a:extLst>
              <a:ext uri="{FF2B5EF4-FFF2-40B4-BE49-F238E27FC236}">
                <a16:creationId xmlns:a16="http://schemas.microsoft.com/office/drawing/2014/main" xmlns="" id="{253E26E8-9664-4622-9B35-C415B1D60C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3363" y="5105400"/>
            <a:ext cx="149766" cy="245072"/>
          </a:xfrm>
          <a:prstGeom prst="rect">
            <a:avLst/>
          </a:prstGeom>
        </p:spPr>
      </p:pic>
      <p:sp>
        <p:nvSpPr>
          <p:cNvPr id="17" name="object 4">
            <a:extLst>
              <a:ext uri="{FF2B5EF4-FFF2-40B4-BE49-F238E27FC236}">
                <a16:creationId xmlns:a16="http://schemas.microsoft.com/office/drawing/2014/main" xmlns="" id="{061E89EC-080B-46E0-8457-6617CFB84E45}"/>
              </a:ext>
            </a:extLst>
          </p:cNvPr>
          <p:cNvSpPr txBox="1">
            <a:spLocks/>
          </p:cNvSpPr>
          <p:nvPr/>
        </p:nvSpPr>
        <p:spPr bwMode="auto">
          <a:xfrm>
            <a:off x="1828800" y="1389889"/>
            <a:ext cx="2447290" cy="1064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sz="2000">
                <a:solidFill>
                  <a:srgbClr val="E11B22"/>
                </a:solidFill>
                <a:latin typeface="+mj-lt"/>
                <a:ea typeface="ＭＳ Ｐゴシック" pitchFamily="34" charset="-128"/>
                <a:cs typeface="ＭＳ Ｐゴシック"/>
              </a:defRPr>
            </a:lvl1pPr>
            <a:lvl2pPr algn="l" rtl="0" eaLnBrk="0" fontAlgn="base" hangingPunct="0">
              <a:spcBef>
                <a:spcPct val="0"/>
              </a:spcBef>
              <a:spcAft>
                <a:spcPct val="0"/>
              </a:spcAft>
              <a:defRPr sz="2000">
                <a:solidFill>
                  <a:srgbClr val="E11B22"/>
                </a:solidFill>
                <a:latin typeface="Arial" pitchFamily="34" charset="0"/>
                <a:ea typeface="ＭＳ Ｐゴシック" pitchFamily="34" charset="-128"/>
                <a:cs typeface="ＭＳ Ｐゴシック"/>
              </a:defRPr>
            </a:lvl2pPr>
            <a:lvl3pPr algn="l" rtl="0" eaLnBrk="0" fontAlgn="base" hangingPunct="0">
              <a:spcBef>
                <a:spcPct val="0"/>
              </a:spcBef>
              <a:spcAft>
                <a:spcPct val="0"/>
              </a:spcAft>
              <a:defRPr sz="2000">
                <a:solidFill>
                  <a:srgbClr val="E11B22"/>
                </a:solidFill>
                <a:latin typeface="Arial" pitchFamily="34" charset="0"/>
                <a:ea typeface="ＭＳ Ｐゴシック" pitchFamily="34" charset="-128"/>
                <a:cs typeface="ＭＳ Ｐゴシック"/>
              </a:defRPr>
            </a:lvl3pPr>
            <a:lvl4pPr algn="l" rtl="0" eaLnBrk="0" fontAlgn="base" hangingPunct="0">
              <a:spcBef>
                <a:spcPct val="0"/>
              </a:spcBef>
              <a:spcAft>
                <a:spcPct val="0"/>
              </a:spcAft>
              <a:defRPr sz="2000">
                <a:solidFill>
                  <a:srgbClr val="E11B22"/>
                </a:solidFill>
                <a:latin typeface="Arial" pitchFamily="34" charset="0"/>
                <a:ea typeface="ＭＳ Ｐゴシック" pitchFamily="34" charset="-128"/>
                <a:cs typeface="ＭＳ Ｐゴシック"/>
              </a:defRPr>
            </a:lvl4pPr>
            <a:lvl5pPr algn="l" rtl="0" eaLnBrk="0" fontAlgn="base" hangingPunct="0">
              <a:spcBef>
                <a:spcPct val="0"/>
              </a:spcBef>
              <a:spcAft>
                <a:spcPct val="0"/>
              </a:spcAft>
              <a:defRPr sz="2000">
                <a:solidFill>
                  <a:srgbClr val="E11B22"/>
                </a:solidFill>
                <a:latin typeface="Arial" pitchFamily="34" charset="0"/>
                <a:ea typeface="ＭＳ Ｐゴシック" pitchFamily="34" charset="-128"/>
                <a:cs typeface="ＭＳ Ｐゴシック"/>
              </a:defRPr>
            </a:lvl5pPr>
            <a:lvl6pPr marL="457200" algn="l" rtl="0" fontAlgn="base">
              <a:spcBef>
                <a:spcPct val="0"/>
              </a:spcBef>
              <a:spcAft>
                <a:spcPct val="0"/>
              </a:spcAft>
              <a:defRPr sz="2000">
                <a:solidFill>
                  <a:srgbClr val="E11B22"/>
                </a:solidFill>
                <a:latin typeface="Arial" pitchFamily="34" charset="0"/>
                <a:ea typeface="ＭＳ Ｐゴシック" pitchFamily="-112" charset="-128"/>
              </a:defRPr>
            </a:lvl6pPr>
            <a:lvl7pPr marL="914400" algn="l" rtl="0" fontAlgn="base">
              <a:spcBef>
                <a:spcPct val="0"/>
              </a:spcBef>
              <a:spcAft>
                <a:spcPct val="0"/>
              </a:spcAft>
              <a:defRPr sz="2000">
                <a:solidFill>
                  <a:srgbClr val="E11B22"/>
                </a:solidFill>
                <a:latin typeface="Arial" pitchFamily="34" charset="0"/>
                <a:ea typeface="ＭＳ Ｐゴシック" pitchFamily="-112" charset="-128"/>
              </a:defRPr>
            </a:lvl7pPr>
            <a:lvl8pPr marL="1371600" algn="l" rtl="0" fontAlgn="base">
              <a:spcBef>
                <a:spcPct val="0"/>
              </a:spcBef>
              <a:spcAft>
                <a:spcPct val="0"/>
              </a:spcAft>
              <a:defRPr sz="2000">
                <a:solidFill>
                  <a:srgbClr val="E11B22"/>
                </a:solidFill>
                <a:latin typeface="Arial" pitchFamily="34" charset="0"/>
                <a:ea typeface="ＭＳ Ｐゴシック" pitchFamily="-112" charset="-128"/>
              </a:defRPr>
            </a:lvl8pPr>
            <a:lvl9pPr marL="1828800" algn="l" rtl="0" fontAlgn="base">
              <a:spcBef>
                <a:spcPct val="0"/>
              </a:spcBef>
              <a:spcAft>
                <a:spcPct val="0"/>
              </a:spcAft>
              <a:defRPr sz="2000">
                <a:solidFill>
                  <a:srgbClr val="E11B22"/>
                </a:solidFill>
                <a:latin typeface="Arial" pitchFamily="34" charset="0"/>
                <a:ea typeface="ＭＳ Ｐゴシック" pitchFamily="-112" charset="-128"/>
              </a:defRPr>
            </a:lvl9pPr>
          </a:lstStyle>
          <a:p>
            <a:pPr marL="12700" defTabSz="914400">
              <a:lnSpc>
                <a:spcPts val="5580"/>
              </a:lnSpc>
            </a:pPr>
            <a:r>
              <a:rPr lang="en-US" sz="2400" b="1" kern="0" spc="-90" dirty="0">
                <a:solidFill>
                  <a:schemeClr val="bg1"/>
                </a:solidFill>
              </a:rPr>
              <a:t>Medicare</a:t>
            </a:r>
          </a:p>
          <a:p>
            <a:pPr marL="12700" defTabSz="914400">
              <a:lnSpc>
                <a:spcPts val="2700"/>
              </a:lnSpc>
            </a:pPr>
            <a:r>
              <a:rPr lang="en-US" b="1" kern="0" spc="-20" dirty="0">
                <a:solidFill>
                  <a:schemeClr val="bg1"/>
                </a:solidFill>
                <a:latin typeface="Arial"/>
                <a:cs typeface="Arial"/>
              </a:rPr>
              <a:t>Parts </a:t>
            </a:r>
            <a:r>
              <a:rPr lang="en-US" b="1" kern="0" dirty="0">
                <a:solidFill>
                  <a:schemeClr val="bg1"/>
                </a:solidFill>
                <a:latin typeface="Arial"/>
                <a:cs typeface="Arial"/>
              </a:rPr>
              <a:t>A </a:t>
            </a:r>
            <a:r>
              <a:rPr lang="en-US" b="1" kern="0" spc="-490" dirty="0">
                <a:solidFill>
                  <a:schemeClr val="bg1"/>
                </a:solidFill>
                <a:latin typeface="Arial"/>
                <a:cs typeface="Arial"/>
              </a:rPr>
              <a:t> </a:t>
            </a:r>
            <a:r>
              <a:rPr lang="en-US" b="1" kern="0" spc="-35" dirty="0">
                <a:solidFill>
                  <a:schemeClr val="bg1"/>
                </a:solidFill>
                <a:latin typeface="Arial"/>
                <a:cs typeface="Arial"/>
              </a:rPr>
              <a:t>&amp; </a:t>
            </a:r>
            <a:r>
              <a:rPr lang="en-US" b="1" kern="0" dirty="0">
                <a:solidFill>
                  <a:schemeClr val="bg1"/>
                </a:solidFill>
                <a:latin typeface="Arial"/>
                <a:cs typeface="Arial"/>
              </a:rPr>
              <a:t>B</a:t>
            </a:r>
            <a:endParaRPr lang="en-US" kern="0" dirty="0">
              <a:solidFill>
                <a:schemeClr val="bg1"/>
              </a:solidFill>
              <a:latin typeface="Arial"/>
              <a:cs typeface="Arial"/>
            </a:endParaRPr>
          </a:p>
        </p:txBody>
      </p:sp>
    </p:spTree>
    <p:extLst>
      <p:ext uri="{BB962C8B-B14F-4D97-AF65-F5344CB8AC3E}">
        <p14:creationId xmlns:p14="http://schemas.microsoft.com/office/powerpoint/2010/main" val="3534005817"/>
      </p:ext>
    </p:extLst>
  </p:cSld>
  <p:clrMapOvr>
    <a:masterClrMapping/>
  </p:clrMapOvr>
</p:sld>
</file>

<file path=ppt/theme/theme1.xml><?xml version="1.0" encoding="utf-8"?>
<a:theme xmlns:a="http://schemas.openxmlformats.org/drawingml/2006/main" name="aon_powerpoint_03_template_061010">
  <a:themeElements>
    <a:clrScheme name="aon_powerpoint_03_template_061010 1">
      <a:dk1>
        <a:srgbClr val="000000"/>
      </a:dk1>
      <a:lt1>
        <a:srgbClr val="FFFFFF"/>
      </a:lt1>
      <a:dk2>
        <a:srgbClr val="5EB6E4"/>
      </a:dk2>
      <a:lt2>
        <a:srgbClr val="4D4F53"/>
      </a:lt2>
      <a:accent1>
        <a:srgbClr val="D3CD8B"/>
      </a:accent1>
      <a:accent2>
        <a:srgbClr val="7AB800"/>
      </a:accent2>
      <a:accent3>
        <a:srgbClr val="FFFFFF"/>
      </a:accent3>
      <a:accent4>
        <a:srgbClr val="000000"/>
      </a:accent4>
      <a:accent5>
        <a:srgbClr val="E6E3C4"/>
      </a:accent5>
      <a:accent6>
        <a:srgbClr val="6EA600"/>
      </a:accent6>
      <a:hlink>
        <a:srgbClr val="00338D"/>
      </a:hlink>
      <a:folHlink>
        <a:srgbClr val="0083A9"/>
      </a:folHlink>
    </a:clrScheme>
    <a:fontScheme name="aon_powerpoint_03_template_06101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112" charset="-128"/>
          </a:defRPr>
        </a:defPPr>
      </a:lstStyle>
    </a:lnDef>
  </a:objectDefaults>
  <a:extraClrSchemeLst>
    <a:extraClrScheme>
      <a:clrScheme name="aon_powerpoint_03_template_061010 1">
        <a:dk1>
          <a:srgbClr val="000000"/>
        </a:dk1>
        <a:lt1>
          <a:srgbClr val="FFFFFF"/>
        </a:lt1>
        <a:dk2>
          <a:srgbClr val="5EB6E4"/>
        </a:dk2>
        <a:lt2>
          <a:srgbClr val="4D4F53"/>
        </a:lt2>
        <a:accent1>
          <a:srgbClr val="D3CD8B"/>
        </a:accent1>
        <a:accent2>
          <a:srgbClr val="7AB800"/>
        </a:accent2>
        <a:accent3>
          <a:srgbClr val="FFFFFF"/>
        </a:accent3>
        <a:accent4>
          <a:srgbClr val="000000"/>
        </a:accent4>
        <a:accent5>
          <a:srgbClr val="E6E3C4"/>
        </a:accent5>
        <a:accent6>
          <a:srgbClr val="6EA600"/>
        </a:accent6>
        <a:hlink>
          <a:srgbClr val="00338D"/>
        </a:hlink>
        <a:folHlink>
          <a:srgbClr val="0083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1696</Words>
  <Application>Microsoft Office PowerPoint</Application>
  <PresentationFormat>On-screen Show (4:3)</PresentationFormat>
  <Paragraphs>227</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aon_powerpoint_03_template_061010</vt:lpstr>
      <vt:lpstr>Medicare Overview</vt:lpstr>
      <vt:lpstr>PowerPoint Presentation</vt:lpstr>
      <vt:lpstr>Agenda</vt:lpstr>
      <vt:lpstr>2019 Medicare Program Overview  </vt:lpstr>
      <vt:lpstr>2019 Medicare Program Overview  </vt:lpstr>
      <vt:lpstr>2019 Medicare Program Overview</vt:lpstr>
      <vt:lpstr>PowerPoint Presentation</vt:lpstr>
      <vt:lpstr>Medicare Parts A  &amp; B</vt:lpstr>
      <vt:lpstr>PowerPoint Presentation</vt:lpstr>
      <vt:lpstr>Take a closer look at</vt:lpstr>
      <vt:lpstr>Choosing a health care plan  from the individual marketplace</vt:lpstr>
      <vt:lpstr>PowerPoint Presentation</vt:lpstr>
      <vt:lpstr>Medicare Options</vt:lpstr>
      <vt:lpstr>Medicare Advantage Plans</vt:lpstr>
      <vt:lpstr>PowerPoint Presentation</vt:lpstr>
      <vt:lpstr>Prescription Drug Plans</vt:lpstr>
      <vt:lpstr>Enrollment periods Age-In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Gomer</dc:creator>
  <cp:lastModifiedBy>Enterprise Services</cp:lastModifiedBy>
  <cp:revision>9</cp:revision>
  <dcterms:created xsi:type="dcterms:W3CDTF">2019-07-09T18:02:17Z</dcterms:created>
  <dcterms:modified xsi:type="dcterms:W3CDTF">2020-06-26T16:53:49Z</dcterms:modified>
</cp:coreProperties>
</file>